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60"/>
  </p:notesMasterIdLst>
  <p:sldIdLst>
    <p:sldId id="256" r:id="rId2"/>
    <p:sldId id="292" r:id="rId3"/>
    <p:sldId id="257" r:id="rId4"/>
    <p:sldId id="309" r:id="rId5"/>
    <p:sldId id="314" r:id="rId6"/>
    <p:sldId id="310" r:id="rId7"/>
    <p:sldId id="312" r:id="rId8"/>
    <p:sldId id="311" r:id="rId9"/>
    <p:sldId id="299" r:id="rId10"/>
    <p:sldId id="300" r:id="rId11"/>
    <p:sldId id="293" r:id="rId12"/>
    <p:sldId id="260" r:id="rId13"/>
    <p:sldId id="285" r:id="rId14"/>
    <p:sldId id="284" r:id="rId15"/>
    <p:sldId id="286" r:id="rId16"/>
    <p:sldId id="287" r:id="rId17"/>
    <p:sldId id="264" r:id="rId18"/>
    <p:sldId id="267" r:id="rId19"/>
    <p:sldId id="266" r:id="rId20"/>
    <p:sldId id="348" r:id="rId21"/>
    <p:sldId id="350" r:id="rId22"/>
    <p:sldId id="351" r:id="rId23"/>
    <p:sldId id="353" r:id="rId24"/>
    <p:sldId id="270" r:id="rId25"/>
    <p:sldId id="295" r:id="rId26"/>
    <p:sldId id="272" r:id="rId27"/>
    <p:sldId id="273" r:id="rId28"/>
    <p:sldId id="297" r:id="rId29"/>
    <p:sldId id="275" r:id="rId30"/>
    <p:sldId id="277" r:id="rId31"/>
    <p:sldId id="279" r:id="rId32"/>
    <p:sldId id="354" r:id="rId33"/>
    <p:sldId id="355" r:id="rId34"/>
    <p:sldId id="315" r:id="rId35"/>
    <p:sldId id="280" r:id="rId36"/>
    <p:sldId id="319" r:id="rId37"/>
    <p:sldId id="346" r:id="rId38"/>
    <p:sldId id="317" r:id="rId39"/>
    <p:sldId id="320" r:id="rId40"/>
    <p:sldId id="321" r:id="rId41"/>
    <p:sldId id="281" r:id="rId42"/>
    <p:sldId id="322" r:id="rId43"/>
    <p:sldId id="323" r:id="rId44"/>
    <p:sldId id="347" r:id="rId45"/>
    <p:sldId id="352" r:id="rId46"/>
    <p:sldId id="343" r:id="rId47"/>
    <p:sldId id="345" r:id="rId48"/>
    <p:sldId id="334" r:id="rId49"/>
    <p:sldId id="335" r:id="rId50"/>
    <p:sldId id="265" r:id="rId51"/>
    <p:sldId id="259" r:id="rId52"/>
    <p:sldId id="336" r:id="rId53"/>
    <p:sldId id="268" r:id="rId54"/>
    <p:sldId id="342" r:id="rId55"/>
    <p:sldId id="341" r:id="rId56"/>
    <p:sldId id="262" r:id="rId57"/>
    <p:sldId id="327" r:id="rId58"/>
    <p:sldId id="31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28" autoAdjust="0"/>
  </p:normalViewPr>
  <p:slideViewPr>
    <p:cSldViewPr snapToGrid="0">
      <p:cViewPr varScale="1">
        <p:scale>
          <a:sx n="57" d="100"/>
          <a:sy n="57" d="100"/>
        </p:scale>
        <p:origin x="1016" y="52"/>
      </p:cViewPr>
      <p:guideLst/>
    </p:cSldViewPr>
  </p:slideViewPr>
  <p:outlineViewPr>
    <p:cViewPr>
      <p:scale>
        <a:sx n="33" d="100"/>
        <a:sy n="33" d="100"/>
      </p:scale>
      <p:origin x="0" y="-180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65983-9AC6-4868-9670-397109B599DB}" type="datetimeFigureOut">
              <a:rPr lang="en-US" smtClean="0"/>
              <a:t>18-Jan-19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AF323-B7EE-4912-B839-B590C35F486F}" type="slidenum">
              <a:rPr lang="en-US" smtClean="0"/>
              <a:t>‹#›</a:t>
            </a:fld>
            <a:endParaRPr lang="en-US"/>
          </a:p>
        </p:txBody>
      </p:sp>
    </p:spTree>
    <p:extLst>
      <p:ext uri="{BB962C8B-B14F-4D97-AF65-F5344CB8AC3E}">
        <p14:creationId xmlns:p14="http://schemas.microsoft.com/office/powerpoint/2010/main" val="46569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text so the presentation could be standalone for later review.</a:t>
            </a:r>
          </a:p>
          <a:p>
            <a:r>
              <a:rPr lang="en-US" dirty="0"/>
              <a:t>Feel free to question</a:t>
            </a:r>
          </a:p>
        </p:txBody>
      </p:sp>
      <p:sp>
        <p:nvSpPr>
          <p:cNvPr id="4" name="Slide Number Placeholder 3"/>
          <p:cNvSpPr>
            <a:spLocks noGrp="1"/>
          </p:cNvSpPr>
          <p:nvPr>
            <p:ph type="sldNum" sz="quarter" idx="5"/>
          </p:nvPr>
        </p:nvSpPr>
        <p:spPr/>
        <p:txBody>
          <a:bodyPr/>
          <a:lstStyle/>
          <a:p>
            <a:fld id="{DFDAF323-B7EE-4912-B839-B590C35F486F}" type="slidenum">
              <a:rPr lang="en-US" smtClean="0"/>
              <a:t>1</a:t>
            </a:fld>
            <a:endParaRPr lang="en-US"/>
          </a:p>
        </p:txBody>
      </p:sp>
    </p:spTree>
    <p:extLst>
      <p:ext uri="{BB962C8B-B14F-4D97-AF65-F5344CB8AC3E}">
        <p14:creationId xmlns:p14="http://schemas.microsoft.com/office/powerpoint/2010/main" val="27334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is RCT not always feasible.</a:t>
            </a:r>
          </a:p>
          <a:p>
            <a:r>
              <a:rPr lang="en-US" dirty="0"/>
              <a:t>Fertility – men have 50-60 years of fertility.</a:t>
            </a:r>
          </a:p>
          <a:p>
            <a:r>
              <a:rPr lang="en-US" dirty="0"/>
              <a:t>Generalization – medicine with side effects, will be discarded by reg users, is it half as good? Is it worse?</a:t>
            </a:r>
          </a:p>
        </p:txBody>
      </p:sp>
      <p:sp>
        <p:nvSpPr>
          <p:cNvPr id="4" name="Slide Number Placeholder 3"/>
          <p:cNvSpPr>
            <a:spLocks noGrp="1"/>
          </p:cNvSpPr>
          <p:nvPr>
            <p:ph type="sldNum" sz="quarter" idx="5"/>
          </p:nvPr>
        </p:nvSpPr>
        <p:spPr/>
        <p:txBody>
          <a:bodyPr/>
          <a:lstStyle/>
          <a:p>
            <a:fld id="{DFDAF323-B7EE-4912-B839-B590C35F486F}" type="slidenum">
              <a:rPr lang="en-US" smtClean="0"/>
              <a:t>10</a:t>
            </a:fld>
            <a:endParaRPr lang="en-US"/>
          </a:p>
        </p:txBody>
      </p:sp>
    </p:spTree>
    <p:extLst>
      <p:ext uri="{BB962C8B-B14F-4D97-AF65-F5344CB8AC3E}">
        <p14:creationId xmlns:p14="http://schemas.microsoft.com/office/powerpoint/2010/main" val="257131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11</a:t>
            </a:fld>
            <a:endParaRPr lang="en-US"/>
          </a:p>
        </p:txBody>
      </p:sp>
    </p:spTree>
    <p:extLst>
      <p:ext uri="{BB962C8B-B14F-4D97-AF65-F5344CB8AC3E}">
        <p14:creationId xmlns:p14="http://schemas.microsoft.com/office/powerpoint/2010/main" val="55628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make causal conclusion we would need to make assumptions or enforce a generative causal model we believe represent how data was generated.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Those represent the two known schools in current causal inference field – Pearl vs Rubin.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12</a:t>
            </a:fld>
            <a:endParaRPr lang="en-US"/>
          </a:p>
        </p:txBody>
      </p:sp>
    </p:spTree>
    <p:extLst>
      <p:ext uri="{BB962C8B-B14F-4D97-AF65-F5344CB8AC3E}">
        <p14:creationId xmlns:p14="http://schemas.microsoft.com/office/powerpoint/2010/main" val="249426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Pearl </a:t>
            </a:r>
            <a:r>
              <a:rPr lang="en-US" dirty="0" err="1"/>
              <a:t>pionneered</a:t>
            </a:r>
            <a:r>
              <a:rPr lang="en-US" dirty="0"/>
              <a:t> Bayesian networks and computational graphs, so he’s model is a generative one.</a:t>
            </a:r>
          </a:p>
        </p:txBody>
      </p:sp>
      <p:sp>
        <p:nvSpPr>
          <p:cNvPr id="4" name="Slide Number Placeholder 3"/>
          <p:cNvSpPr>
            <a:spLocks noGrp="1"/>
          </p:cNvSpPr>
          <p:nvPr>
            <p:ph type="sldNum" sz="quarter" idx="5"/>
          </p:nvPr>
        </p:nvSpPr>
        <p:spPr/>
        <p:txBody>
          <a:bodyPr/>
          <a:lstStyle/>
          <a:p>
            <a:fld id="{DFDAF323-B7EE-4912-B839-B590C35F486F}" type="slidenum">
              <a:rPr lang="en-US" smtClean="0"/>
              <a:t>14</a:t>
            </a:fld>
            <a:endParaRPr lang="en-US"/>
          </a:p>
        </p:txBody>
      </p:sp>
    </p:spTree>
    <p:extLst>
      <p:ext uri="{BB962C8B-B14F-4D97-AF65-F5344CB8AC3E}">
        <p14:creationId xmlns:p14="http://schemas.microsoft.com/office/powerpoint/2010/main" val="102768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Rubin’s Causal Model</a:t>
            </a:r>
            <a:endParaRPr lang="en-US" dirty="0"/>
          </a:p>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15</a:t>
            </a:fld>
            <a:endParaRPr lang="en-US"/>
          </a:p>
        </p:txBody>
      </p:sp>
    </p:spTree>
    <p:extLst>
      <p:ext uri="{BB962C8B-B14F-4D97-AF65-F5344CB8AC3E}">
        <p14:creationId xmlns:p14="http://schemas.microsoft.com/office/powerpoint/2010/main" val="233573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is to invoke counterfactual thinking.</a:t>
            </a:r>
            <a:br>
              <a:rPr lang="en-US" dirty="0"/>
            </a:br>
            <a:r>
              <a:rPr lang="en-US" sz="1200" kern="1200" dirty="0">
                <a:solidFill>
                  <a:schemeClr val="tx1"/>
                </a:solidFill>
                <a:effectLst/>
                <a:latin typeface="+mn-lt"/>
                <a:ea typeface="+mn-ea"/>
                <a:cs typeface="+mn-cs"/>
              </a:rPr>
              <a:t>Why it is impossible to observe. Although we predict it daily (when we do planning).</a:t>
            </a:r>
          </a:p>
        </p:txBody>
      </p:sp>
      <p:sp>
        <p:nvSpPr>
          <p:cNvPr id="4" name="Slide Number Placeholder 3"/>
          <p:cNvSpPr>
            <a:spLocks noGrp="1"/>
          </p:cNvSpPr>
          <p:nvPr>
            <p:ph type="sldNum" sz="quarter" idx="5"/>
          </p:nvPr>
        </p:nvSpPr>
        <p:spPr/>
        <p:txBody>
          <a:bodyPr/>
          <a:lstStyle/>
          <a:p>
            <a:fld id="{DFDAF323-B7EE-4912-B839-B590C35F486F}" type="slidenum">
              <a:rPr lang="en-US" smtClean="0"/>
              <a:t>16</a:t>
            </a:fld>
            <a:endParaRPr lang="en-US"/>
          </a:p>
        </p:txBody>
      </p:sp>
    </p:spTree>
    <p:extLst>
      <p:ext uri="{BB962C8B-B14F-4D97-AF65-F5344CB8AC3E}">
        <p14:creationId xmlns:p14="http://schemas.microsoft.com/office/powerpoint/2010/main" val="239635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 language to describe counterfactuals.</a:t>
            </a:r>
          </a:p>
          <a:p>
            <a:r>
              <a:rPr lang="en-US" dirty="0"/>
              <a:t>X, Y like regular ML tasks. Special variable A.</a:t>
            </a:r>
          </a:p>
          <a:p>
            <a:r>
              <a:rPr lang="en-US" dirty="0"/>
              <a:t>Now we go utilize 100 years of statistics to our cause.</a:t>
            </a:r>
          </a:p>
        </p:txBody>
      </p:sp>
      <p:sp>
        <p:nvSpPr>
          <p:cNvPr id="4" name="Slide Number Placeholder 3"/>
          <p:cNvSpPr>
            <a:spLocks noGrp="1"/>
          </p:cNvSpPr>
          <p:nvPr>
            <p:ph type="sldNum" sz="quarter" idx="5"/>
          </p:nvPr>
        </p:nvSpPr>
        <p:spPr/>
        <p:txBody>
          <a:bodyPr/>
          <a:lstStyle/>
          <a:p>
            <a:fld id="{DFDAF323-B7EE-4912-B839-B590C35F486F}" type="slidenum">
              <a:rPr lang="en-US" smtClean="0"/>
              <a:t>17</a:t>
            </a:fld>
            <a:endParaRPr lang="en-US"/>
          </a:p>
        </p:txBody>
      </p:sp>
    </p:spTree>
    <p:extLst>
      <p:ext uri="{BB962C8B-B14F-4D97-AF65-F5344CB8AC3E}">
        <p14:creationId xmlns:p14="http://schemas.microsoft.com/office/powerpoint/2010/main" val="229725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imaginary world were we would either give the treatment to </a:t>
            </a:r>
            <a:r>
              <a:rPr lang="en-US" b="1" dirty="0"/>
              <a:t>everyone</a:t>
            </a:r>
            <a:r>
              <a:rPr lang="en-US" b="0" dirty="0"/>
              <a:t>, or deny the treatment from </a:t>
            </a:r>
            <a:r>
              <a:rPr lang="en-US" b="1" dirty="0"/>
              <a:t>everyone</a:t>
            </a:r>
            <a:r>
              <a:rPr lang="en-US" b="0" dirty="0"/>
              <a:t>.</a:t>
            </a:r>
          </a:p>
          <a:p>
            <a:r>
              <a:rPr lang="en-US" b="0" dirty="0"/>
              <a:t>RCTs can’t answer that, they are just a proxy (estimation) for that question.</a:t>
            </a:r>
          </a:p>
          <a:p>
            <a:r>
              <a:rPr lang="en-US" b="0" dirty="0"/>
              <a:t>This allows unrealistic yet useful language (just like non-Euclidean geometry, for example).</a:t>
            </a:r>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18</a:t>
            </a:fld>
            <a:endParaRPr lang="en-US"/>
          </a:p>
        </p:txBody>
      </p:sp>
    </p:spTree>
    <p:extLst>
      <p:ext uri="{BB962C8B-B14F-4D97-AF65-F5344CB8AC3E}">
        <p14:creationId xmlns:p14="http://schemas.microsoft.com/office/powerpoint/2010/main" val="100896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can’t ask what would’ve happen if </a:t>
            </a:r>
            <a:r>
              <a:rPr lang="en-US" b="1" dirty="0"/>
              <a:t>everyone</a:t>
            </a:r>
            <a:r>
              <a:rPr lang="en-US" b="0" dirty="0"/>
              <a:t> would </a:t>
            </a:r>
            <a:r>
              <a:rPr lang="en-US" b="1" dirty="0"/>
              <a:t>get </a:t>
            </a:r>
            <a:r>
              <a:rPr lang="en-US" b="1" i="1" dirty="0"/>
              <a:t>and</a:t>
            </a:r>
            <a:r>
              <a:rPr lang="en-US" b="1" dirty="0"/>
              <a:t> not-get</a:t>
            </a:r>
            <a:r>
              <a:rPr lang="en-US" b="0" dirty="0"/>
              <a:t>.</a:t>
            </a:r>
          </a:p>
          <a:p>
            <a:r>
              <a:rPr lang="en-US" b="0" dirty="0"/>
              <a:t>Like quantum, we’re in some superposition (hypothetical world) until we need to actually decide whether to give or not. Once we do that we can observe only one course of reality.</a:t>
            </a:r>
          </a:p>
        </p:txBody>
      </p:sp>
      <p:sp>
        <p:nvSpPr>
          <p:cNvPr id="4" name="Slide Number Placeholder 3"/>
          <p:cNvSpPr>
            <a:spLocks noGrp="1"/>
          </p:cNvSpPr>
          <p:nvPr>
            <p:ph type="sldNum" sz="quarter" idx="5"/>
          </p:nvPr>
        </p:nvSpPr>
        <p:spPr/>
        <p:txBody>
          <a:bodyPr/>
          <a:lstStyle/>
          <a:p>
            <a:fld id="{DFDAF323-B7EE-4912-B839-B590C35F486F}" type="slidenum">
              <a:rPr lang="en-US" smtClean="0"/>
              <a:t>19</a:t>
            </a:fld>
            <a:endParaRPr lang="en-US"/>
          </a:p>
        </p:txBody>
      </p:sp>
    </p:spTree>
    <p:extLst>
      <p:ext uri="{BB962C8B-B14F-4D97-AF65-F5344CB8AC3E}">
        <p14:creationId xmlns:p14="http://schemas.microsoft.com/office/powerpoint/2010/main" val="294319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E[Y|A=1] is basically “take all off those who were treated and calculate the mean of their outcome”.</a:t>
            </a:r>
          </a:p>
          <a:p>
            <a:r>
              <a:rPr lang="en-US" dirty="0"/>
              <a:t>This is what we can measure in an RCT.</a:t>
            </a:r>
          </a:p>
        </p:txBody>
      </p:sp>
      <p:sp>
        <p:nvSpPr>
          <p:cNvPr id="4" name="Slide Number Placeholder 3"/>
          <p:cNvSpPr>
            <a:spLocks noGrp="1"/>
          </p:cNvSpPr>
          <p:nvPr>
            <p:ph type="sldNum" sz="quarter" idx="5"/>
          </p:nvPr>
        </p:nvSpPr>
        <p:spPr/>
        <p:txBody>
          <a:bodyPr/>
          <a:lstStyle/>
          <a:p>
            <a:fld id="{DFDAF323-B7EE-4912-B839-B590C35F486F}" type="slidenum">
              <a:rPr lang="en-US" smtClean="0"/>
              <a:t>21</a:t>
            </a:fld>
            <a:endParaRPr lang="en-US"/>
          </a:p>
        </p:txBody>
      </p:sp>
    </p:spTree>
    <p:extLst>
      <p:ext uri="{BB962C8B-B14F-4D97-AF65-F5344CB8AC3E}">
        <p14:creationId xmlns:p14="http://schemas.microsoft.com/office/powerpoint/2010/main" val="111637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told not to confuse correlation and causation.</a:t>
            </a:r>
          </a:p>
          <a:p>
            <a:r>
              <a:rPr lang="en-US" dirty="0"/>
              <a:t>But I hope that by the end of the talk we would know why and when we can conclude cause-effect relationship</a:t>
            </a:r>
          </a:p>
        </p:txBody>
      </p:sp>
      <p:sp>
        <p:nvSpPr>
          <p:cNvPr id="4" name="Slide Number Placeholder 3"/>
          <p:cNvSpPr>
            <a:spLocks noGrp="1"/>
          </p:cNvSpPr>
          <p:nvPr>
            <p:ph type="sldNum" sz="quarter" idx="5"/>
          </p:nvPr>
        </p:nvSpPr>
        <p:spPr/>
        <p:txBody>
          <a:bodyPr/>
          <a:lstStyle/>
          <a:p>
            <a:fld id="{DFDAF323-B7EE-4912-B839-B590C35F486F}" type="slidenum">
              <a:rPr lang="en-US" smtClean="0"/>
              <a:t>2</a:t>
            </a:fld>
            <a:endParaRPr lang="en-US"/>
          </a:p>
        </p:txBody>
      </p:sp>
    </p:spTree>
    <p:extLst>
      <p:ext uri="{BB962C8B-B14F-4D97-AF65-F5344CB8AC3E}">
        <p14:creationId xmlns:p14="http://schemas.microsoft.com/office/powerpoint/2010/main" val="248690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E[Y|A=1] is basically “take all off those who were treated and calculate the mean of their outcome”.</a:t>
            </a:r>
          </a:p>
          <a:p>
            <a:r>
              <a:rPr lang="en-US" dirty="0"/>
              <a:t>This is what we can measure in an RCT.</a:t>
            </a:r>
          </a:p>
        </p:txBody>
      </p:sp>
      <p:sp>
        <p:nvSpPr>
          <p:cNvPr id="4" name="Slide Number Placeholder 3"/>
          <p:cNvSpPr>
            <a:spLocks noGrp="1"/>
          </p:cNvSpPr>
          <p:nvPr>
            <p:ph type="sldNum" sz="quarter" idx="5"/>
          </p:nvPr>
        </p:nvSpPr>
        <p:spPr/>
        <p:txBody>
          <a:bodyPr/>
          <a:lstStyle/>
          <a:p>
            <a:fld id="{DFDAF323-B7EE-4912-B839-B590C35F486F}" type="slidenum">
              <a:rPr lang="en-US" smtClean="0"/>
              <a:t>22</a:t>
            </a:fld>
            <a:endParaRPr lang="en-US"/>
          </a:p>
        </p:txBody>
      </p:sp>
    </p:spTree>
    <p:extLst>
      <p:ext uri="{BB962C8B-B14F-4D97-AF65-F5344CB8AC3E}">
        <p14:creationId xmlns:p14="http://schemas.microsoft.com/office/powerpoint/2010/main" val="2140176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E[Y|A=1] is basically “take all off those who were treated and calculate the mean of their outcome”.</a:t>
            </a:r>
          </a:p>
          <a:p>
            <a:r>
              <a:rPr lang="en-US" dirty="0"/>
              <a:t>This is what we can measure in an RCT.</a:t>
            </a:r>
          </a:p>
        </p:txBody>
      </p:sp>
      <p:sp>
        <p:nvSpPr>
          <p:cNvPr id="4" name="Slide Number Placeholder 3"/>
          <p:cNvSpPr>
            <a:spLocks noGrp="1"/>
          </p:cNvSpPr>
          <p:nvPr>
            <p:ph type="sldNum" sz="quarter" idx="5"/>
          </p:nvPr>
        </p:nvSpPr>
        <p:spPr/>
        <p:txBody>
          <a:bodyPr/>
          <a:lstStyle/>
          <a:p>
            <a:fld id="{DFDAF323-B7EE-4912-B839-B590C35F486F}" type="slidenum">
              <a:rPr lang="en-US" smtClean="0"/>
              <a:t>23</a:t>
            </a:fld>
            <a:endParaRPr lang="en-US"/>
          </a:p>
        </p:txBody>
      </p:sp>
    </p:spTree>
    <p:extLst>
      <p:ext uri="{BB962C8B-B14F-4D97-AF65-F5344CB8AC3E}">
        <p14:creationId xmlns:p14="http://schemas.microsoft.com/office/powerpoint/2010/main" val="390281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can we look at data and conclude a true causal effect? “Identify causal effect”.</a:t>
            </a:r>
          </a:p>
        </p:txBody>
      </p:sp>
      <p:sp>
        <p:nvSpPr>
          <p:cNvPr id="4" name="Slide Number Placeholder 3"/>
          <p:cNvSpPr>
            <a:spLocks noGrp="1"/>
          </p:cNvSpPr>
          <p:nvPr>
            <p:ph type="sldNum" sz="quarter" idx="5"/>
          </p:nvPr>
        </p:nvSpPr>
        <p:spPr/>
        <p:txBody>
          <a:bodyPr/>
          <a:lstStyle/>
          <a:p>
            <a:fld id="{DFDAF323-B7EE-4912-B839-B590C35F486F}" type="slidenum">
              <a:rPr lang="en-US" smtClean="0"/>
              <a:t>24</a:t>
            </a:fld>
            <a:endParaRPr lang="en-US"/>
          </a:p>
        </p:txBody>
      </p:sp>
    </p:spTree>
    <p:extLst>
      <p:ext uri="{BB962C8B-B14F-4D97-AF65-F5344CB8AC3E}">
        <p14:creationId xmlns:p14="http://schemas.microsoft.com/office/powerpoint/2010/main" val="2701968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Needed for inference.</a:t>
            </a:r>
          </a:p>
          <a:p>
            <a:r>
              <a:rPr lang="en-US" dirty="0"/>
              <a:t>Can be violated from statistical reasons (sampling error) or structural causes (such individuals are never treated)</a:t>
            </a:r>
          </a:p>
          <a:p>
            <a:r>
              <a:rPr lang="en-US" dirty="0"/>
              <a:t>The two groups should have similar statistical features.</a:t>
            </a:r>
          </a:p>
        </p:txBody>
      </p:sp>
      <p:sp>
        <p:nvSpPr>
          <p:cNvPr id="4" name="Slide Number Placeholder 3"/>
          <p:cNvSpPr>
            <a:spLocks noGrp="1"/>
          </p:cNvSpPr>
          <p:nvPr>
            <p:ph type="sldNum" sz="quarter" idx="5"/>
          </p:nvPr>
        </p:nvSpPr>
        <p:spPr/>
        <p:txBody>
          <a:bodyPr/>
          <a:lstStyle/>
          <a:p>
            <a:fld id="{DFDAF323-B7EE-4912-B839-B590C35F486F}" type="slidenum">
              <a:rPr lang="en-US" smtClean="0"/>
              <a:t>25</a:t>
            </a:fld>
            <a:endParaRPr lang="en-US"/>
          </a:p>
        </p:txBody>
      </p:sp>
    </p:spTree>
    <p:extLst>
      <p:ext uri="{BB962C8B-B14F-4D97-AF65-F5344CB8AC3E}">
        <p14:creationId xmlns:p14="http://schemas.microsoft.com/office/powerpoint/2010/main" val="635165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connection between the hypothetical world to real life.</a:t>
            </a:r>
          </a:p>
          <a:p>
            <a:r>
              <a:rPr lang="en-US" sz="2800" dirty="0"/>
              <a:t>Consistency is an assumption.</a:t>
            </a:r>
          </a:p>
          <a:p>
            <a:r>
              <a:rPr lang="en-US" sz="2800" dirty="0"/>
              <a:t>Expected to hold if</a:t>
            </a:r>
          </a:p>
          <a:p>
            <a:pPr lvl="1"/>
            <a:r>
              <a:rPr lang="en-US" sz="2800" dirty="0"/>
              <a:t>Treatment is well defined</a:t>
            </a:r>
          </a:p>
          <a:p>
            <a:pPr lvl="1"/>
            <a:r>
              <a:rPr lang="en-US" sz="2800" dirty="0"/>
              <a:t>No causal interference (one’s outcome is not affected by another’s)</a:t>
            </a:r>
          </a:p>
        </p:txBody>
      </p:sp>
      <p:sp>
        <p:nvSpPr>
          <p:cNvPr id="4" name="Slide Number Placeholder 3"/>
          <p:cNvSpPr>
            <a:spLocks noGrp="1"/>
          </p:cNvSpPr>
          <p:nvPr>
            <p:ph type="sldNum" sz="quarter" idx="5"/>
          </p:nvPr>
        </p:nvSpPr>
        <p:spPr/>
        <p:txBody>
          <a:bodyPr/>
          <a:lstStyle/>
          <a:p>
            <a:fld id="{DFDAF323-B7EE-4912-B839-B590C35F486F}" type="slidenum">
              <a:rPr lang="en-US" smtClean="0"/>
              <a:t>26</a:t>
            </a:fld>
            <a:endParaRPr lang="en-US"/>
          </a:p>
        </p:txBody>
      </p:sp>
    </p:spTree>
    <p:extLst>
      <p:ext uri="{BB962C8B-B14F-4D97-AF65-F5344CB8AC3E}">
        <p14:creationId xmlns:p14="http://schemas.microsoft.com/office/powerpoint/2010/main" val="83636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individuals that were treated. Imagine what would’ve happen if they haven’t got the treatment. Would the outcome be the same as the for those who in reality did not receive. Then there is no other thing affecting the outcome beside the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Whatever you received in reality does not affect the what would’ve happen if you received. So the assigning does not matter (can be ignored).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does not predict the outcome, so P(Y|A,X)=P(Y|X) – treatment is ignored.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same distribution in each treatment group is exactly what randomization did in RCT for covariates, but here we extend it to also hold for potential outcomes (namely, not just the covariates).</a:t>
            </a:r>
          </a:p>
        </p:txBody>
      </p:sp>
      <p:sp>
        <p:nvSpPr>
          <p:cNvPr id="4" name="Slide Number Placeholder 3"/>
          <p:cNvSpPr>
            <a:spLocks noGrp="1"/>
          </p:cNvSpPr>
          <p:nvPr>
            <p:ph type="sldNum" sz="quarter" idx="5"/>
          </p:nvPr>
        </p:nvSpPr>
        <p:spPr/>
        <p:txBody>
          <a:bodyPr/>
          <a:lstStyle/>
          <a:p>
            <a:fld id="{DFDAF323-B7EE-4912-B839-B590C35F486F}" type="slidenum">
              <a:rPr lang="en-US" smtClean="0"/>
              <a:t>27</a:t>
            </a:fld>
            <a:endParaRPr lang="en-US"/>
          </a:p>
        </p:txBody>
      </p:sp>
    </p:spTree>
    <p:extLst>
      <p:ext uri="{BB962C8B-B14F-4D97-AF65-F5344CB8AC3E}">
        <p14:creationId xmlns:p14="http://schemas.microsoft.com/office/powerpoint/2010/main" val="156343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Hypothetical on the one side of the equation. Measured from the data on the other.</a:t>
            </a:r>
          </a:p>
        </p:txBody>
      </p:sp>
      <p:sp>
        <p:nvSpPr>
          <p:cNvPr id="4" name="Slide Number Placeholder 3"/>
          <p:cNvSpPr>
            <a:spLocks noGrp="1"/>
          </p:cNvSpPr>
          <p:nvPr>
            <p:ph type="sldNum" sz="quarter" idx="5"/>
          </p:nvPr>
        </p:nvSpPr>
        <p:spPr/>
        <p:txBody>
          <a:bodyPr/>
          <a:lstStyle/>
          <a:p>
            <a:fld id="{DFDAF323-B7EE-4912-B839-B590C35F486F}" type="slidenum">
              <a:rPr lang="en-US" smtClean="0"/>
              <a:t>28</a:t>
            </a:fld>
            <a:endParaRPr lang="en-US"/>
          </a:p>
        </p:txBody>
      </p:sp>
    </p:spTree>
    <p:extLst>
      <p:ext uri="{BB962C8B-B14F-4D97-AF65-F5344CB8AC3E}">
        <p14:creationId xmlns:p14="http://schemas.microsoft.com/office/powerpoint/2010/main" val="4049716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Placebo effect: if E[Y|A=1] = E[Y^1] + excitement so E[</a:t>
            </a:r>
            <a:r>
              <a:rPr lang="en-US" sz="1200" dirty="0" err="1"/>
              <a:t>Y^a</a:t>
            </a:r>
            <a:r>
              <a:rPr lang="en-US" sz="1200" dirty="0"/>
              <a:t>] \</a:t>
            </a:r>
            <a:r>
              <a:rPr lang="en-US" sz="1200" dirty="0" err="1"/>
              <a:t>neq</a:t>
            </a:r>
            <a:r>
              <a:rPr lang="en-US" sz="1200" dirty="0"/>
              <a:t> E[Y|A=a] – no consistency (that’s why we placebo the controls, so we’d have the effect of “excitement” for them as well, and it would cancel out when we compare E[Y|A=0] and E[Y|A=0]). </a:t>
            </a:r>
          </a:p>
        </p:txBody>
      </p:sp>
      <p:sp>
        <p:nvSpPr>
          <p:cNvPr id="4" name="Slide Number Placeholder 3"/>
          <p:cNvSpPr>
            <a:spLocks noGrp="1"/>
          </p:cNvSpPr>
          <p:nvPr>
            <p:ph type="sldNum" sz="quarter" idx="5"/>
          </p:nvPr>
        </p:nvSpPr>
        <p:spPr/>
        <p:txBody>
          <a:bodyPr/>
          <a:lstStyle/>
          <a:p>
            <a:fld id="{DFDAF323-B7EE-4912-B839-B590C35F486F}" type="slidenum">
              <a:rPr lang="en-US" smtClean="0"/>
              <a:t>29</a:t>
            </a:fld>
            <a:endParaRPr lang="en-US"/>
          </a:p>
        </p:txBody>
      </p:sp>
    </p:spTree>
    <p:extLst>
      <p:ext uri="{BB962C8B-B14F-4D97-AF65-F5344CB8AC3E}">
        <p14:creationId xmlns:p14="http://schemas.microsoft.com/office/powerpoint/2010/main" val="622315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Embedding the observational data into an RCT. </a:t>
            </a:r>
          </a:p>
          <a:p>
            <a:r>
              <a:rPr lang="en-US" dirty="0"/>
              <a:t>Building cohort – require defining a study design (out of scope).</a:t>
            </a:r>
          </a:p>
        </p:txBody>
      </p:sp>
      <p:sp>
        <p:nvSpPr>
          <p:cNvPr id="4" name="Slide Number Placeholder 3"/>
          <p:cNvSpPr>
            <a:spLocks noGrp="1"/>
          </p:cNvSpPr>
          <p:nvPr>
            <p:ph type="sldNum" sz="quarter" idx="5"/>
          </p:nvPr>
        </p:nvSpPr>
        <p:spPr/>
        <p:txBody>
          <a:bodyPr/>
          <a:lstStyle/>
          <a:p>
            <a:fld id="{DFDAF323-B7EE-4912-B839-B590C35F486F}" type="slidenum">
              <a:rPr lang="en-US" smtClean="0"/>
              <a:t>30</a:t>
            </a:fld>
            <a:endParaRPr lang="en-US"/>
          </a:p>
        </p:txBody>
      </p:sp>
    </p:spTree>
    <p:extLst>
      <p:ext uri="{BB962C8B-B14F-4D97-AF65-F5344CB8AC3E}">
        <p14:creationId xmlns:p14="http://schemas.microsoft.com/office/powerpoint/2010/main" val="1404542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types: 1-to-1, many-to-1, all-below-threshold…</a:t>
            </a:r>
          </a:p>
          <a:p>
            <a:r>
              <a:rPr lang="en-US" dirty="0"/>
              <a:t>Can discard samples with no matching (caliper) – lack of positivity.</a:t>
            </a:r>
          </a:p>
        </p:txBody>
      </p:sp>
      <p:sp>
        <p:nvSpPr>
          <p:cNvPr id="4" name="Slide Number Placeholder 3"/>
          <p:cNvSpPr>
            <a:spLocks noGrp="1"/>
          </p:cNvSpPr>
          <p:nvPr>
            <p:ph type="sldNum" sz="quarter" idx="5"/>
          </p:nvPr>
        </p:nvSpPr>
        <p:spPr/>
        <p:txBody>
          <a:bodyPr/>
          <a:lstStyle/>
          <a:p>
            <a:fld id="{DFDAF323-B7EE-4912-B839-B590C35F486F}" type="slidenum">
              <a:rPr lang="en-US" smtClean="0"/>
              <a:t>31</a:t>
            </a:fld>
            <a:endParaRPr lang="en-US"/>
          </a:p>
        </p:txBody>
      </p:sp>
    </p:spTree>
    <p:extLst>
      <p:ext uri="{BB962C8B-B14F-4D97-AF65-F5344CB8AC3E}">
        <p14:creationId xmlns:p14="http://schemas.microsoft.com/office/powerpoint/2010/main" val="362022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story begins</a:t>
            </a:r>
          </a:p>
          <a:p>
            <a:r>
              <a:rPr lang="en-US" dirty="0"/>
              <a:t>We see things happening together and we can conclude cause and effect.</a:t>
            </a:r>
          </a:p>
        </p:txBody>
      </p:sp>
      <p:sp>
        <p:nvSpPr>
          <p:cNvPr id="4" name="Slide Number Placeholder 3"/>
          <p:cNvSpPr>
            <a:spLocks noGrp="1"/>
          </p:cNvSpPr>
          <p:nvPr>
            <p:ph type="sldNum" sz="quarter" idx="5"/>
          </p:nvPr>
        </p:nvSpPr>
        <p:spPr/>
        <p:txBody>
          <a:bodyPr/>
          <a:lstStyle/>
          <a:p>
            <a:fld id="{DFDAF323-B7EE-4912-B839-B590C35F486F}" type="slidenum">
              <a:rPr lang="en-US" smtClean="0"/>
              <a:t>3</a:t>
            </a:fld>
            <a:endParaRPr lang="en-US"/>
          </a:p>
        </p:txBody>
      </p:sp>
    </p:spTree>
    <p:extLst>
      <p:ext uri="{BB962C8B-B14F-4D97-AF65-F5344CB8AC3E}">
        <p14:creationId xmlns:p14="http://schemas.microsoft.com/office/powerpoint/2010/main" val="479082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population with different ages and sexes.</a:t>
            </a:r>
          </a:p>
          <a:p>
            <a:r>
              <a:rPr lang="en-US" dirty="0"/>
              <a:t>Positivity (fish)</a:t>
            </a:r>
          </a:p>
          <a:p>
            <a:r>
              <a:rPr lang="en-US" dirty="0"/>
              <a:t>Control group being usually larger (many </a:t>
            </a:r>
            <a:r>
              <a:rPr lang="en-US" dirty="0" err="1"/>
              <a:t>Lisas</a:t>
            </a:r>
            <a:r>
              <a:rPr lang="en-US" dirty="0"/>
              <a:t>)</a:t>
            </a:r>
          </a:p>
        </p:txBody>
      </p:sp>
      <p:sp>
        <p:nvSpPr>
          <p:cNvPr id="4" name="Slide Number Placeholder 3"/>
          <p:cNvSpPr>
            <a:spLocks noGrp="1"/>
          </p:cNvSpPr>
          <p:nvPr>
            <p:ph type="sldNum" sz="quarter" idx="5"/>
          </p:nvPr>
        </p:nvSpPr>
        <p:spPr/>
        <p:txBody>
          <a:bodyPr/>
          <a:lstStyle/>
          <a:p>
            <a:fld id="{DFDAF323-B7EE-4912-B839-B590C35F486F}" type="slidenum">
              <a:rPr lang="en-US" smtClean="0"/>
              <a:t>32</a:t>
            </a:fld>
            <a:endParaRPr lang="en-US"/>
          </a:p>
        </p:txBody>
      </p:sp>
    </p:spTree>
    <p:extLst>
      <p:ext uri="{BB962C8B-B14F-4D97-AF65-F5344CB8AC3E}">
        <p14:creationId xmlns:p14="http://schemas.microsoft.com/office/powerpoint/2010/main" val="1338079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population with different ages (young old elder) and sexes (male female).</a:t>
            </a:r>
          </a:p>
          <a:p>
            <a:r>
              <a:rPr lang="en-US" dirty="0"/>
              <a:t>Real data will be of much higher dimensionality.</a:t>
            </a:r>
          </a:p>
        </p:txBody>
      </p:sp>
      <p:sp>
        <p:nvSpPr>
          <p:cNvPr id="4" name="Slide Number Placeholder 3"/>
          <p:cNvSpPr>
            <a:spLocks noGrp="1"/>
          </p:cNvSpPr>
          <p:nvPr>
            <p:ph type="sldNum" sz="quarter" idx="5"/>
          </p:nvPr>
        </p:nvSpPr>
        <p:spPr/>
        <p:txBody>
          <a:bodyPr/>
          <a:lstStyle/>
          <a:p>
            <a:fld id="{DFDAF323-B7EE-4912-B839-B590C35F486F}" type="slidenum">
              <a:rPr lang="en-US" smtClean="0"/>
              <a:t>33</a:t>
            </a:fld>
            <a:endParaRPr lang="en-US"/>
          </a:p>
        </p:txBody>
      </p:sp>
    </p:spTree>
    <p:extLst>
      <p:ext uri="{BB962C8B-B14F-4D97-AF65-F5344CB8AC3E}">
        <p14:creationId xmlns:p14="http://schemas.microsoft.com/office/powerpoint/2010/main" val="2940422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matches to Homer in age and sex. But what if one is an outlier? How can we mitigate its effect on the analysis?</a:t>
            </a:r>
          </a:p>
        </p:txBody>
      </p:sp>
      <p:sp>
        <p:nvSpPr>
          <p:cNvPr id="4" name="Slide Number Placeholder 3"/>
          <p:cNvSpPr>
            <a:spLocks noGrp="1"/>
          </p:cNvSpPr>
          <p:nvPr>
            <p:ph type="sldNum" sz="quarter" idx="5"/>
          </p:nvPr>
        </p:nvSpPr>
        <p:spPr/>
        <p:txBody>
          <a:bodyPr/>
          <a:lstStyle/>
          <a:p>
            <a:fld id="{DFDAF323-B7EE-4912-B839-B590C35F486F}" type="slidenum">
              <a:rPr lang="en-US" smtClean="0"/>
              <a:t>34</a:t>
            </a:fld>
            <a:endParaRPr lang="en-US"/>
          </a:p>
        </p:txBody>
      </p:sp>
    </p:spTree>
    <p:extLst>
      <p:ext uri="{BB962C8B-B14F-4D97-AF65-F5344CB8AC3E}">
        <p14:creationId xmlns:p14="http://schemas.microsoft.com/office/powerpoint/2010/main" val="1803397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35</a:t>
            </a:fld>
            <a:endParaRPr lang="en-US"/>
          </a:p>
        </p:txBody>
      </p:sp>
    </p:spTree>
    <p:extLst>
      <p:ext uri="{BB962C8B-B14F-4D97-AF65-F5344CB8AC3E}">
        <p14:creationId xmlns:p14="http://schemas.microsoft.com/office/powerpoint/2010/main" val="1008319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Positivity to avoid denominator being zero.</a:t>
            </a:r>
          </a:p>
        </p:txBody>
      </p:sp>
      <p:sp>
        <p:nvSpPr>
          <p:cNvPr id="4" name="Slide Number Placeholder 3"/>
          <p:cNvSpPr>
            <a:spLocks noGrp="1"/>
          </p:cNvSpPr>
          <p:nvPr>
            <p:ph type="sldNum" sz="quarter" idx="5"/>
          </p:nvPr>
        </p:nvSpPr>
        <p:spPr/>
        <p:txBody>
          <a:bodyPr/>
          <a:lstStyle/>
          <a:p>
            <a:fld id="{DFDAF323-B7EE-4912-B839-B590C35F486F}" type="slidenum">
              <a:rPr lang="en-US" smtClean="0"/>
              <a:t>36</a:t>
            </a:fld>
            <a:endParaRPr lang="en-US"/>
          </a:p>
        </p:txBody>
      </p:sp>
    </p:spTree>
    <p:extLst>
      <p:ext uri="{BB962C8B-B14F-4D97-AF65-F5344CB8AC3E}">
        <p14:creationId xmlns:p14="http://schemas.microsoft.com/office/powerpoint/2010/main" val="21553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Propensity – how much an individual is inclined to be treated.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be aware of model’s probability calibration since we are modeling actual probabilities.</a:t>
            </a:r>
          </a:p>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37</a:t>
            </a:fld>
            <a:endParaRPr lang="en-US"/>
          </a:p>
        </p:txBody>
      </p:sp>
    </p:spTree>
    <p:extLst>
      <p:ext uri="{BB962C8B-B14F-4D97-AF65-F5344CB8AC3E}">
        <p14:creationId xmlns:p14="http://schemas.microsoft.com/office/powerpoint/2010/main" val="1875433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pseudo population resides in the magic realm of unrealistic counterfactuals.</a:t>
            </a:r>
          </a:p>
        </p:txBody>
      </p:sp>
      <p:sp>
        <p:nvSpPr>
          <p:cNvPr id="4" name="Slide Number Placeholder 3"/>
          <p:cNvSpPr>
            <a:spLocks noGrp="1"/>
          </p:cNvSpPr>
          <p:nvPr>
            <p:ph type="sldNum" sz="quarter" idx="5"/>
          </p:nvPr>
        </p:nvSpPr>
        <p:spPr/>
        <p:txBody>
          <a:bodyPr/>
          <a:lstStyle/>
          <a:p>
            <a:fld id="{DFDAF323-B7EE-4912-B839-B590C35F486F}" type="slidenum">
              <a:rPr lang="en-US" smtClean="0"/>
              <a:t>38</a:t>
            </a:fld>
            <a:endParaRPr lang="en-US"/>
          </a:p>
        </p:txBody>
      </p:sp>
    </p:spTree>
    <p:extLst>
      <p:ext uri="{BB962C8B-B14F-4D97-AF65-F5344CB8AC3E}">
        <p14:creationId xmlns:p14="http://schemas.microsoft.com/office/powerpoint/2010/main" val="1515871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pseudo population resides in the magic realm of unrealistic counterfactuals.</a:t>
            </a:r>
          </a:p>
          <a:p>
            <a:r>
              <a:rPr lang="en-US" dirty="0"/>
              <a:t>In original pop some where more/less likely to be treated based on their covariates, now they are equally likely: </a:t>
            </a:r>
            <a:r>
              <a:rPr lang="en-US" dirty="0" err="1"/>
              <a:t>Pr</a:t>
            </a:r>
            <a:r>
              <a:rPr lang="en-US" dirty="0"/>
              <a:t>[A|X]=0.5</a:t>
            </a:r>
          </a:p>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39</a:t>
            </a:fld>
            <a:endParaRPr lang="en-US"/>
          </a:p>
        </p:txBody>
      </p:sp>
    </p:spTree>
    <p:extLst>
      <p:ext uri="{BB962C8B-B14F-4D97-AF65-F5344CB8AC3E}">
        <p14:creationId xmlns:p14="http://schemas.microsoft.com/office/powerpoint/2010/main" val="951000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Estimating unbiased potential outcome using weighted average.</a:t>
            </a:r>
          </a:p>
        </p:txBody>
      </p:sp>
      <p:sp>
        <p:nvSpPr>
          <p:cNvPr id="4" name="Slide Number Placeholder 3"/>
          <p:cNvSpPr>
            <a:spLocks noGrp="1"/>
          </p:cNvSpPr>
          <p:nvPr>
            <p:ph type="sldNum" sz="quarter" idx="5"/>
          </p:nvPr>
        </p:nvSpPr>
        <p:spPr/>
        <p:txBody>
          <a:bodyPr/>
          <a:lstStyle/>
          <a:p>
            <a:fld id="{DFDAF323-B7EE-4912-B839-B590C35F486F}" type="slidenum">
              <a:rPr lang="en-US" smtClean="0"/>
              <a:t>40</a:t>
            </a:fld>
            <a:endParaRPr lang="en-US"/>
          </a:p>
        </p:txBody>
      </p:sp>
    </p:spTree>
    <p:extLst>
      <p:ext uri="{BB962C8B-B14F-4D97-AF65-F5344CB8AC3E}">
        <p14:creationId xmlns:p14="http://schemas.microsoft.com/office/powerpoint/2010/main" val="3975860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41</a:t>
            </a:fld>
            <a:endParaRPr lang="en-US"/>
          </a:p>
        </p:txBody>
      </p:sp>
    </p:spTree>
    <p:extLst>
      <p:ext uri="{BB962C8B-B14F-4D97-AF65-F5344CB8AC3E}">
        <p14:creationId xmlns:p14="http://schemas.microsoft.com/office/powerpoint/2010/main" val="302690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 monitor. With some noisy measurement.</a:t>
            </a:r>
          </a:p>
          <a:p>
            <a:r>
              <a:rPr lang="en-US" dirty="0"/>
              <a:t>BP raising so does the needle indication.</a:t>
            </a:r>
          </a:p>
          <a:p>
            <a:r>
              <a:rPr lang="en-US" dirty="0"/>
              <a:t>The relation is invariant to direction. That’s why we can transpose (Galton)</a:t>
            </a:r>
          </a:p>
          <a:p>
            <a:r>
              <a:rPr lang="en-US" dirty="0"/>
              <a:t>Holding the needle in the BP monitor will not keep BP constant.</a:t>
            </a:r>
          </a:p>
        </p:txBody>
      </p:sp>
      <p:sp>
        <p:nvSpPr>
          <p:cNvPr id="4" name="Slide Number Placeholder 3"/>
          <p:cNvSpPr>
            <a:spLocks noGrp="1"/>
          </p:cNvSpPr>
          <p:nvPr>
            <p:ph type="sldNum" sz="quarter" idx="5"/>
          </p:nvPr>
        </p:nvSpPr>
        <p:spPr/>
        <p:txBody>
          <a:bodyPr/>
          <a:lstStyle/>
          <a:p>
            <a:fld id="{DFDAF323-B7EE-4912-B839-B590C35F486F}" type="slidenum">
              <a:rPr lang="en-US" smtClean="0"/>
              <a:t>4</a:t>
            </a:fld>
            <a:endParaRPr lang="en-US"/>
          </a:p>
        </p:txBody>
      </p:sp>
    </p:spTree>
    <p:extLst>
      <p:ext uri="{BB962C8B-B14F-4D97-AF65-F5344CB8AC3E}">
        <p14:creationId xmlns:p14="http://schemas.microsoft.com/office/powerpoint/2010/main" val="2580665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42</a:t>
            </a:fld>
            <a:endParaRPr lang="en-US"/>
          </a:p>
        </p:txBody>
      </p:sp>
    </p:spTree>
    <p:extLst>
      <p:ext uri="{BB962C8B-B14F-4D97-AF65-F5344CB8AC3E}">
        <p14:creationId xmlns:p14="http://schemas.microsoft.com/office/powerpoint/2010/main" val="1942458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Equal group size: 350.</a:t>
            </a:r>
          </a:p>
          <a:p>
            <a:r>
              <a:rPr lang="en-US" dirty="0"/>
              <a:t>Treatment B is better…</a:t>
            </a:r>
          </a:p>
        </p:txBody>
      </p:sp>
      <p:sp>
        <p:nvSpPr>
          <p:cNvPr id="4" name="Slide Number Placeholder 3"/>
          <p:cNvSpPr>
            <a:spLocks noGrp="1"/>
          </p:cNvSpPr>
          <p:nvPr>
            <p:ph type="sldNum" sz="quarter" idx="5"/>
          </p:nvPr>
        </p:nvSpPr>
        <p:spPr/>
        <p:txBody>
          <a:bodyPr/>
          <a:lstStyle/>
          <a:p>
            <a:fld id="{DFDAF323-B7EE-4912-B839-B590C35F486F}" type="slidenum">
              <a:rPr lang="en-US" smtClean="0"/>
              <a:t>43</a:t>
            </a:fld>
            <a:endParaRPr lang="en-US"/>
          </a:p>
        </p:txBody>
      </p:sp>
    </p:spTree>
    <p:extLst>
      <p:ext uri="{BB962C8B-B14F-4D97-AF65-F5344CB8AC3E}">
        <p14:creationId xmlns:p14="http://schemas.microsoft.com/office/powerpoint/2010/main" val="694876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 is it?</a:t>
            </a:r>
          </a:p>
        </p:txBody>
      </p:sp>
      <p:sp>
        <p:nvSpPr>
          <p:cNvPr id="4" name="Slide Number Placeholder 3"/>
          <p:cNvSpPr>
            <a:spLocks noGrp="1"/>
          </p:cNvSpPr>
          <p:nvPr>
            <p:ph type="sldNum" sz="quarter" idx="5"/>
          </p:nvPr>
        </p:nvSpPr>
        <p:spPr/>
        <p:txBody>
          <a:bodyPr/>
          <a:lstStyle/>
          <a:p>
            <a:fld id="{DFDAF323-B7EE-4912-B839-B590C35F486F}" type="slidenum">
              <a:rPr lang="en-US" smtClean="0"/>
              <a:t>44</a:t>
            </a:fld>
            <a:endParaRPr lang="en-US"/>
          </a:p>
        </p:txBody>
      </p:sp>
    </p:spTree>
    <p:extLst>
      <p:ext uri="{BB962C8B-B14F-4D97-AF65-F5344CB8AC3E}">
        <p14:creationId xmlns:p14="http://schemas.microsoft.com/office/powerpoint/2010/main" val="3858749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Unequal distribution of good/bad cases among treatment.</a:t>
            </a:r>
          </a:p>
          <a:p>
            <a:r>
              <a:rPr lang="en-US" dirty="0"/>
              <a:t>Fractions don’t always comply to our intuition: A/B&gt;a/b and C/D&gt;c/d does not follow (A+C)/(B+D) &gt; (</a:t>
            </a:r>
            <a:r>
              <a:rPr lang="en-US" dirty="0" err="1"/>
              <a:t>a+c</a:t>
            </a:r>
            <a:r>
              <a:rPr lang="en-US" dirty="0"/>
              <a:t>)/(</a:t>
            </a:r>
            <a:r>
              <a:rPr lang="en-US" dirty="0" err="1"/>
              <a:t>b+d</a:t>
            </a:r>
            <a:r>
              <a:rPr lang="en-US" dirty="0"/>
              <a:t>)</a:t>
            </a:r>
          </a:p>
        </p:txBody>
      </p:sp>
      <p:sp>
        <p:nvSpPr>
          <p:cNvPr id="4" name="Slide Number Placeholder 3"/>
          <p:cNvSpPr>
            <a:spLocks noGrp="1"/>
          </p:cNvSpPr>
          <p:nvPr>
            <p:ph type="sldNum" sz="quarter" idx="5"/>
          </p:nvPr>
        </p:nvSpPr>
        <p:spPr/>
        <p:txBody>
          <a:bodyPr/>
          <a:lstStyle/>
          <a:p>
            <a:fld id="{DFDAF323-B7EE-4912-B839-B590C35F486F}" type="slidenum">
              <a:rPr lang="en-US" smtClean="0"/>
              <a:t>45</a:t>
            </a:fld>
            <a:endParaRPr lang="en-US"/>
          </a:p>
        </p:txBody>
      </p:sp>
    </p:spTree>
    <p:extLst>
      <p:ext uri="{BB962C8B-B14F-4D97-AF65-F5344CB8AC3E}">
        <p14:creationId xmlns:p14="http://schemas.microsoft.com/office/powerpoint/2010/main" val="830559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46</a:t>
            </a:fld>
            <a:endParaRPr lang="en-US"/>
          </a:p>
        </p:txBody>
      </p:sp>
    </p:spTree>
    <p:extLst>
      <p:ext uri="{BB962C8B-B14F-4D97-AF65-F5344CB8AC3E}">
        <p14:creationId xmlns:p14="http://schemas.microsoft.com/office/powerpoint/2010/main" val="2102307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Width has a meaning.</a:t>
            </a:r>
          </a:p>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48</a:t>
            </a:fld>
            <a:endParaRPr lang="en-US"/>
          </a:p>
        </p:txBody>
      </p:sp>
    </p:spTree>
    <p:extLst>
      <p:ext uri="{BB962C8B-B14F-4D97-AF65-F5344CB8AC3E}">
        <p14:creationId xmlns:p14="http://schemas.microsoft.com/office/powerpoint/2010/main" val="2556920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AF323-B7EE-4912-B839-B590C35F486F}" type="slidenum">
              <a:rPr lang="en-US" smtClean="0"/>
              <a:t>51</a:t>
            </a:fld>
            <a:endParaRPr lang="en-US"/>
          </a:p>
        </p:txBody>
      </p:sp>
    </p:spTree>
    <p:extLst>
      <p:ext uri="{BB962C8B-B14F-4D97-AF65-F5344CB8AC3E}">
        <p14:creationId xmlns:p14="http://schemas.microsoft.com/office/powerpoint/2010/main" val="91717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is better than B in both strata</a:t>
            </a:r>
          </a:p>
        </p:txBody>
      </p:sp>
      <p:sp>
        <p:nvSpPr>
          <p:cNvPr id="4" name="Slide Number Placeholder 3"/>
          <p:cNvSpPr>
            <a:spLocks noGrp="1"/>
          </p:cNvSpPr>
          <p:nvPr>
            <p:ph type="sldNum" sz="quarter" idx="5"/>
          </p:nvPr>
        </p:nvSpPr>
        <p:spPr/>
        <p:txBody>
          <a:bodyPr/>
          <a:lstStyle/>
          <a:p>
            <a:fld id="{DFDAF323-B7EE-4912-B839-B590C35F486F}" type="slidenum">
              <a:rPr lang="en-US" smtClean="0"/>
              <a:t>52</a:t>
            </a:fld>
            <a:endParaRPr lang="en-US"/>
          </a:p>
        </p:txBody>
      </p:sp>
    </p:spTree>
    <p:extLst>
      <p:ext uri="{BB962C8B-B14F-4D97-AF65-F5344CB8AC3E}">
        <p14:creationId xmlns:p14="http://schemas.microsoft.com/office/powerpoint/2010/main" val="3480403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treatment A is indeed better in this pseudo population.</a:t>
            </a:r>
          </a:p>
        </p:txBody>
      </p:sp>
      <p:sp>
        <p:nvSpPr>
          <p:cNvPr id="4" name="Slide Number Placeholder 3"/>
          <p:cNvSpPr>
            <a:spLocks noGrp="1"/>
          </p:cNvSpPr>
          <p:nvPr>
            <p:ph type="sldNum" sz="quarter" idx="5"/>
          </p:nvPr>
        </p:nvSpPr>
        <p:spPr/>
        <p:txBody>
          <a:bodyPr/>
          <a:lstStyle/>
          <a:p>
            <a:fld id="{DFDAF323-B7EE-4912-B839-B590C35F486F}" type="slidenum">
              <a:rPr lang="en-US" smtClean="0"/>
              <a:t>56</a:t>
            </a:fld>
            <a:endParaRPr lang="en-US"/>
          </a:p>
        </p:txBody>
      </p:sp>
    </p:spTree>
    <p:extLst>
      <p:ext uri="{BB962C8B-B14F-4D97-AF65-F5344CB8AC3E}">
        <p14:creationId xmlns:p14="http://schemas.microsoft.com/office/powerpoint/2010/main" val="1728964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sufficiency – knowing you measured all needed variables.</a:t>
            </a:r>
          </a:p>
        </p:txBody>
      </p:sp>
      <p:sp>
        <p:nvSpPr>
          <p:cNvPr id="4" name="Slide Number Placeholder 3"/>
          <p:cNvSpPr>
            <a:spLocks noGrp="1"/>
          </p:cNvSpPr>
          <p:nvPr>
            <p:ph type="sldNum" sz="quarter" idx="5"/>
          </p:nvPr>
        </p:nvSpPr>
        <p:spPr/>
        <p:txBody>
          <a:bodyPr/>
          <a:lstStyle/>
          <a:p>
            <a:fld id="{DFDAF323-B7EE-4912-B839-B590C35F486F}" type="slidenum">
              <a:rPr lang="en-US" smtClean="0"/>
              <a:t>57</a:t>
            </a:fld>
            <a:endParaRPr lang="en-US"/>
          </a:p>
        </p:txBody>
      </p:sp>
    </p:spTree>
    <p:extLst>
      <p:ext uri="{BB962C8B-B14F-4D97-AF65-F5344CB8AC3E}">
        <p14:creationId xmlns:p14="http://schemas.microsoft.com/office/powerpoint/2010/main" val="118553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pressure as function of moving the needle</a:t>
            </a:r>
          </a:p>
        </p:txBody>
      </p:sp>
      <p:sp>
        <p:nvSpPr>
          <p:cNvPr id="4" name="Slide Number Placeholder 3"/>
          <p:cNvSpPr>
            <a:spLocks noGrp="1"/>
          </p:cNvSpPr>
          <p:nvPr>
            <p:ph type="sldNum" sz="quarter" idx="5"/>
          </p:nvPr>
        </p:nvSpPr>
        <p:spPr/>
        <p:txBody>
          <a:bodyPr/>
          <a:lstStyle/>
          <a:p>
            <a:fld id="{DFDAF323-B7EE-4912-B839-B590C35F486F}" type="slidenum">
              <a:rPr lang="en-US" smtClean="0"/>
              <a:t>5</a:t>
            </a:fld>
            <a:endParaRPr lang="en-US"/>
          </a:p>
        </p:txBody>
      </p:sp>
    </p:spTree>
    <p:extLst>
      <p:ext uri="{BB962C8B-B14F-4D97-AF65-F5344CB8AC3E}">
        <p14:creationId xmlns:p14="http://schemas.microsoft.com/office/powerpoint/2010/main" val="3023021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Model calibration?</a:t>
            </a:r>
          </a:p>
          <a:p>
            <a:r>
              <a:rPr lang="en-US" dirty="0"/>
              <a:t>11. Visualize whenever possible.</a:t>
            </a:r>
          </a:p>
          <a:p>
            <a:r>
              <a:rPr lang="en-US" dirty="0"/>
              <a:t>12. Slides are cheap make a tone out of them.</a:t>
            </a:r>
          </a:p>
        </p:txBody>
      </p:sp>
      <p:sp>
        <p:nvSpPr>
          <p:cNvPr id="4" name="Slide Number Placeholder 3"/>
          <p:cNvSpPr>
            <a:spLocks noGrp="1"/>
          </p:cNvSpPr>
          <p:nvPr>
            <p:ph type="sldNum" sz="quarter" idx="5"/>
          </p:nvPr>
        </p:nvSpPr>
        <p:spPr/>
        <p:txBody>
          <a:bodyPr/>
          <a:lstStyle/>
          <a:p>
            <a:fld id="{DFDAF323-B7EE-4912-B839-B590C35F486F}" type="slidenum">
              <a:rPr lang="en-US" smtClean="0"/>
              <a:t>58</a:t>
            </a:fld>
            <a:endParaRPr lang="en-US"/>
          </a:p>
        </p:txBody>
      </p:sp>
    </p:spTree>
    <p:extLst>
      <p:ext uri="{BB962C8B-B14F-4D97-AF65-F5344CB8AC3E}">
        <p14:creationId xmlns:p14="http://schemas.microsoft.com/office/powerpoint/2010/main" val="239151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More serious example: increasing blood pressure won’t increase your sodium intake!</a:t>
            </a:r>
          </a:p>
        </p:txBody>
      </p:sp>
      <p:sp>
        <p:nvSpPr>
          <p:cNvPr id="4" name="Slide Number Placeholder 3"/>
          <p:cNvSpPr>
            <a:spLocks noGrp="1"/>
          </p:cNvSpPr>
          <p:nvPr>
            <p:ph type="sldNum" sz="quarter" idx="5"/>
          </p:nvPr>
        </p:nvSpPr>
        <p:spPr/>
        <p:txBody>
          <a:bodyPr/>
          <a:lstStyle/>
          <a:p>
            <a:fld id="{DFDAF323-B7EE-4912-B839-B590C35F486F}" type="slidenum">
              <a:rPr lang="en-US" smtClean="0"/>
              <a:t>6</a:t>
            </a:fld>
            <a:endParaRPr lang="en-US"/>
          </a:p>
        </p:txBody>
      </p:sp>
    </p:spTree>
    <p:extLst>
      <p:ext uri="{BB962C8B-B14F-4D97-AF65-F5344CB8AC3E}">
        <p14:creationId xmlns:p14="http://schemas.microsoft.com/office/powerpoint/2010/main" val="312929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Fun fact!</a:t>
            </a:r>
          </a:p>
        </p:txBody>
      </p:sp>
      <p:sp>
        <p:nvSpPr>
          <p:cNvPr id="4" name="Slide Number Placeholder 3"/>
          <p:cNvSpPr>
            <a:spLocks noGrp="1"/>
          </p:cNvSpPr>
          <p:nvPr>
            <p:ph type="sldNum" sz="quarter" idx="5"/>
          </p:nvPr>
        </p:nvSpPr>
        <p:spPr/>
        <p:txBody>
          <a:bodyPr/>
          <a:lstStyle/>
          <a:p>
            <a:fld id="{DFDAF323-B7EE-4912-B839-B590C35F486F}" type="slidenum">
              <a:rPr lang="en-US" smtClean="0"/>
              <a:t>7</a:t>
            </a:fld>
            <a:endParaRPr lang="en-US"/>
          </a:p>
        </p:txBody>
      </p:sp>
    </p:spTree>
    <p:extLst>
      <p:ext uri="{BB962C8B-B14F-4D97-AF65-F5344CB8AC3E}">
        <p14:creationId xmlns:p14="http://schemas.microsoft.com/office/powerpoint/2010/main" val="316738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can we say it was the sodium and not the atmosphere in the nurse’s room?</a:t>
            </a:r>
          </a:p>
        </p:txBody>
      </p:sp>
      <p:sp>
        <p:nvSpPr>
          <p:cNvPr id="4" name="Slide Number Placeholder 3"/>
          <p:cNvSpPr>
            <a:spLocks noGrp="1"/>
          </p:cNvSpPr>
          <p:nvPr>
            <p:ph type="sldNum" sz="quarter" idx="5"/>
          </p:nvPr>
        </p:nvSpPr>
        <p:spPr/>
        <p:txBody>
          <a:bodyPr/>
          <a:lstStyle/>
          <a:p>
            <a:fld id="{DFDAF323-B7EE-4912-B839-B590C35F486F}" type="slidenum">
              <a:rPr lang="en-US" smtClean="0"/>
              <a:t>8</a:t>
            </a:fld>
            <a:endParaRPr lang="en-US"/>
          </a:p>
        </p:txBody>
      </p:sp>
    </p:spTree>
    <p:extLst>
      <p:ext uri="{BB962C8B-B14F-4D97-AF65-F5344CB8AC3E}">
        <p14:creationId xmlns:p14="http://schemas.microsoft.com/office/powerpoint/2010/main" val="263155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Same distribution = unbiased sample.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other covariates (age, sex…) are, by randomization, will not be associated with the outcome – they will be similarly distributed between groups so their effect on the outcome will cancel out.</a:t>
            </a:r>
          </a:p>
        </p:txBody>
      </p:sp>
      <p:sp>
        <p:nvSpPr>
          <p:cNvPr id="4" name="Slide Number Placeholder 3"/>
          <p:cNvSpPr>
            <a:spLocks noGrp="1"/>
          </p:cNvSpPr>
          <p:nvPr>
            <p:ph type="sldNum" sz="quarter" idx="5"/>
          </p:nvPr>
        </p:nvSpPr>
        <p:spPr/>
        <p:txBody>
          <a:bodyPr/>
          <a:lstStyle/>
          <a:p>
            <a:fld id="{DFDAF323-B7EE-4912-B839-B590C35F486F}" type="slidenum">
              <a:rPr lang="en-US" smtClean="0"/>
              <a:t>9</a:t>
            </a:fld>
            <a:endParaRPr lang="en-US"/>
          </a:p>
        </p:txBody>
      </p:sp>
    </p:spTree>
    <p:extLst>
      <p:ext uri="{BB962C8B-B14F-4D97-AF65-F5344CB8AC3E}">
        <p14:creationId xmlns:p14="http://schemas.microsoft.com/office/powerpoint/2010/main" val="41040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7DE6118-2437-4B30-8E3C-4D2BE6020583}" type="datetimeFigureOut">
              <a:rPr lang="en-US" smtClean="0"/>
              <a:pPr/>
              <a:t>18-Jan-19</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6748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18-Jan-19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3552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18-Jan-19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7275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18-Jan-19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4071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18-Jan-19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6140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18-Jan-19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3844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18-Jan-19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7960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18-Jan-19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3440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18-Jan-19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2083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18-Jan-19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0419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7DE6118-2437-4B30-8E3C-4D2BE6020583}" type="datetimeFigureOut">
              <a:rPr lang="en-US" smtClean="0"/>
              <a:pPr/>
              <a:t>18-Jan-19</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276915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7DE6118-2437-4B30-8E3C-4D2BE6020583}" type="datetimeFigureOut">
              <a:rPr lang="en-US" smtClean="0"/>
              <a:pPr/>
              <a:t>18-Jan-19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98182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3.PNG"/><Relationship Id="rId5" Type="http://schemas.openxmlformats.org/officeDocument/2006/relationships/image" Target="../media/image35.png"/><Relationship Id="rId10" Type="http://schemas.openxmlformats.org/officeDocument/2006/relationships/image" Target="../media/image42.png"/><Relationship Id="rId4" Type="http://schemas.openxmlformats.org/officeDocument/2006/relationships/image" Target="../media/image34.png"/><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47.png"/><Relationship Id="rId12"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9.png"/><Relationship Id="rId5" Type="http://schemas.openxmlformats.org/officeDocument/2006/relationships/image" Target="../media/image45.png"/><Relationship Id="rId10" Type="http://schemas.openxmlformats.org/officeDocument/2006/relationships/image" Target="../media/image58.png"/><Relationship Id="rId4" Type="http://schemas.openxmlformats.org/officeDocument/2006/relationships/image" Target="../media/image37.png"/><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47.png"/><Relationship Id="rId12"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9.png"/><Relationship Id="rId5" Type="http://schemas.openxmlformats.org/officeDocument/2006/relationships/image" Target="../media/image45.png"/><Relationship Id="rId10" Type="http://schemas.openxmlformats.org/officeDocument/2006/relationships/image" Target="../media/image58.png"/><Relationship Id="rId4" Type="http://schemas.openxmlformats.org/officeDocument/2006/relationships/image" Target="../media/image37.png"/><Relationship Id="rId9" Type="http://schemas.openxmlformats.org/officeDocument/2006/relationships/image" Target="../media/image57.pn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7.png"/><Relationship Id="rId3" Type="http://schemas.openxmlformats.org/officeDocument/2006/relationships/image" Target="../media/image63.png"/><Relationship Id="rId7" Type="http://schemas.openxmlformats.org/officeDocument/2006/relationships/image" Target="../media/image48.png"/><Relationship Id="rId12"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60.png"/><Relationship Id="rId5" Type="http://schemas.openxmlformats.org/officeDocument/2006/relationships/image" Target="../media/image46.png"/><Relationship Id="rId10"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4.png"/><Relationship Id="rId7"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1.svg"/></Relationships>
</file>

<file path=ppt/slides/_rels/slide4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5.sv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5.svg"/></Relationships>
</file>

<file path=ppt/slides/_rels/slide5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68.jpg"/></Relationships>
</file>

<file path=ppt/slides/_rels/slide5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72.sv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1drv.ms/w/s!AuRxCGEOCRKGk895AgMy9tf67wSbm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DC5C-0D37-4A69-A37D-E06319219021}"/>
              </a:ext>
            </a:extLst>
          </p:cNvPr>
          <p:cNvSpPr>
            <a:spLocks noGrp="1"/>
          </p:cNvSpPr>
          <p:nvPr>
            <p:ph type="ctrTitle"/>
          </p:nvPr>
        </p:nvSpPr>
        <p:spPr/>
        <p:txBody>
          <a:bodyPr/>
          <a:lstStyle/>
          <a:p>
            <a:r>
              <a:rPr lang="en-US" dirty="0"/>
              <a:t>Causal Inference 101</a:t>
            </a:r>
          </a:p>
        </p:txBody>
      </p:sp>
      <p:sp>
        <p:nvSpPr>
          <p:cNvPr id="3" name="Subtitle 2">
            <a:extLst>
              <a:ext uri="{FF2B5EF4-FFF2-40B4-BE49-F238E27FC236}">
                <a16:creationId xmlns:a16="http://schemas.microsoft.com/office/drawing/2014/main" id="{5AEAFAFD-C8D3-4FDD-A176-D297876CBA5F}"/>
              </a:ext>
            </a:extLst>
          </p:cNvPr>
          <p:cNvSpPr>
            <a:spLocks noGrp="1"/>
          </p:cNvSpPr>
          <p:nvPr>
            <p:ph type="subTitle" idx="1"/>
          </p:nvPr>
        </p:nvSpPr>
        <p:spPr>
          <a:xfrm>
            <a:off x="667512" y="4206875"/>
            <a:ext cx="9228201" cy="2238529"/>
          </a:xfrm>
        </p:spPr>
        <p:txBody>
          <a:bodyPr>
            <a:normAutofit/>
          </a:bodyPr>
          <a:lstStyle/>
          <a:p>
            <a:r>
              <a:rPr lang="en-US" dirty="0"/>
              <a:t>When correlation </a:t>
            </a:r>
            <a:r>
              <a:rPr lang="en-US" i="1" dirty="0"/>
              <a:t>does</a:t>
            </a:r>
            <a:r>
              <a:rPr lang="en-US" dirty="0"/>
              <a:t> imply causation</a:t>
            </a:r>
          </a:p>
          <a:p>
            <a:endParaRPr lang="en-US" dirty="0"/>
          </a:p>
          <a:p>
            <a:endParaRPr lang="en-US" dirty="0"/>
          </a:p>
          <a:p>
            <a:pPr algn="r"/>
            <a:r>
              <a:rPr lang="en-US" sz="2400" dirty="0"/>
              <a:t>Ehud Karavani @ Advanced </a:t>
            </a:r>
            <a:r>
              <a:rPr lang="en-US" sz="2400" dirty="0" err="1"/>
              <a:t>csls</a:t>
            </a:r>
            <a:r>
              <a:rPr lang="en-US" sz="2400" dirty="0"/>
              <a:t> seminar</a:t>
            </a:r>
          </a:p>
        </p:txBody>
      </p:sp>
    </p:spTree>
    <p:extLst>
      <p:ext uri="{BB962C8B-B14F-4D97-AF65-F5344CB8AC3E}">
        <p14:creationId xmlns:p14="http://schemas.microsoft.com/office/powerpoint/2010/main" val="327149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250E-620B-48F8-A243-04D660C4CA0C}"/>
              </a:ext>
            </a:extLst>
          </p:cNvPr>
          <p:cNvSpPr>
            <a:spLocks noGrp="1"/>
          </p:cNvSpPr>
          <p:nvPr>
            <p:ph type="title"/>
          </p:nvPr>
        </p:nvSpPr>
        <p:spPr/>
        <p:txBody>
          <a:bodyPr/>
          <a:lstStyle/>
          <a:p>
            <a:r>
              <a:rPr lang="en-US" dirty="0"/>
              <a:t>Randomized Control Trial</a:t>
            </a:r>
          </a:p>
        </p:txBody>
      </p:sp>
      <p:sp>
        <p:nvSpPr>
          <p:cNvPr id="3" name="Content Placeholder 2">
            <a:extLst>
              <a:ext uri="{FF2B5EF4-FFF2-40B4-BE49-F238E27FC236}">
                <a16:creationId xmlns:a16="http://schemas.microsoft.com/office/drawing/2014/main" id="{07F71447-3997-420D-8E26-E833F3F9E60F}"/>
              </a:ext>
            </a:extLst>
          </p:cNvPr>
          <p:cNvSpPr>
            <a:spLocks noGrp="1"/>
          </p:cNvSpPr>
          <p:nvPr>
            <p:ph idx="1"/>
          </p:nvPr>
        </p:nvSpPr>
        <p:spPr/>
        <p:txBody>
          <a:bodyPr>
            <a:normAutofit/>
          </a:bodyPr>
          <a:lstStyle/>
          <a:p>
            <a:r>
              <a:rPr lang="en-US" sz="2800" u="sng" dirty="0"/>
              <a:t>RCTs are not always feasible</a:t>
            </a:r>
            <a:r>
              <a:rPr lang="en-US" sz="2800" dirty="0"/>
              <a:t>:</a:t>
            </a:r>
          </a:p>
          <a:p>
            <a:pPr lvl="1"/>
            <a:r>
              <a:rPr lang="en-US" sz="2800" dirty="0"/>
              <a:t>Ethics		</a:t>
            </a:r>
            <a:r>
              <a:rPr lang="en-US" dirty="0"/>
              <a:t>(smoking causes cancer?)</a:t>
            </a:r>
          </a:p>
          <a:p>
            <a:pPr lvl="1"/>
            <a:r>
              <a:rPr lang="en-US" sz="2800" dirty="0"/>
              <a:t>Cost		</a:t>
            </a:r>
            <a:r>
              <a:rPr lang="en-US" dirty="0"/>
              <a:t>(effect of space on gene expression)</a:t>
            </a:r>
          </a:p>
          <a:p>
            <a:pPr lvl="1"/>
            <a:r>
              <a:rPr lang="en-US" sz="2800" dirty="0"/>
              <a:t>Time		</a:t>
            </a:r>
            <a:r>
              <a:rPr lang="en-US" dirty="0"/>
              <a:t>(effect on fertility?)</a:t>
            </a:r>
          </a:p>
          <a:p>
            <a:pPr lvl="1"/>
            <a:r>
              <a:rPr lang="en-US" sz="2800" dirty="0"/>
              <a:t>Generalization	</a:t>
            </a:r>
            <a:r>
              <a:rPr lang="en-US" dirty="0"/>
              <a:t>(unrealistic experiment setting)</a:t>
            </a:r>
          </a:p>
          <a:p>
            <a:endParaRPr lang="en-US" sz="2800" dirty="0"/>
          </a:p>
          <a:p>
            <a:r>
              <a:rPr lang="en-US" sz="2800" dirty="0"/>
              <a:t>On contrast – data is abundant </a:t>
            </a:r>
          </a:p>
          <a:p>
            <a:pPr lvl="1"/>
            <a:r>
              <a:rPr lang="en-US" sz="2800" dirty="0"/>
              <a:t>Can it be utilized for causal insights?</a:t>
            </a:r>
          </a:p>
        </p:txBody>
      </p:sp>
    </p:spTree>
    <p:extLst>
      <p:ext uri="{BB962C8B-B14F-4D97-AF65-F5344CB8AC3E}">
        <p14:creationId xmlns:p14="http://schemas.microsoft.com/office/powerpoint/2010/main" val="424059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1A27-9879-45AF-854F-D88647F5CD5C}"/>
              </a:ext>
            </a:extLst>
          </p:cNvPr>
          <p:cNvSpPr>
            <a:spLocks noGrp="1"/>
          </p:cNvSpPr>
          <p:nvPr>
            <p:ph type="title"/>
          </p:nvPr>
        </p:nvSpPr>
        <p:spPr/>
        <p:txBody>
          <a:bodyPr/>
          <a:lstStyle/>
          <a:p>
            <a:r>
              <a:rPr lang="en-US" dirty="0"/>
              <a:t>Causal Effect from Observed Datasets</a:t>
            </a:r>
          </a:p>
        </p:txBody>
      </p:sp>
      <p:sp>
        <p:nvSpPr>
          <p:cNvPr id="3" name="Content Placeholder 2">
            <a:extLst>
              <a:ext uri="{FF2B5EF4-FFF2-40B4-BE49-F238E27FC236}">
                <a16:creationId xmlns:a16="http://schemas.microsoft.com/office/drawing/2014/main" id="{E14C873F-84EC-4451-AD5D-8ED721982EB8}"/>
              </a:ext>
            </a:extLst>
          </p:cNvPr>
          <p:cNvSpPr>
            <a:spLocks noGrp="1"/>
          </p:cNvSpPr>
          <p:nvPr>
            <p:ph idx="1"/>
          </p:nvPr>
        </p:nvSpPr>
        <p:spPr>
          <a:xfrm>
            <a:off x="676656" y="2011680"/>
            <a:ext cx="10753725" cy="4346787"/>
          </a:xfrm>
        </p:spPr>
        <p:txBody>
          <a:bodyPr>
            <a:normAutofit/>
          </a:bodyPr>
          <a:lstStyle/>
          <a:p>
            <a:r>
              <a:rPr lang="en-US" sz="2800" dirty="0"/>
              <a:t>Observed dataset – data is taken from usual day-to-day activity.</a:t>
            </a:r>
          </a:p>
          <a:p>
            <a:endParaRPr lang="en-US" sz="2800" dirty="0"/>
          </a:p>
          <a:p>
            <a:r>
              <a:rPr lang="en-US" sz="2800" dirty="0"/>
              <a:t>In order to infer causal conclusions we would need to either</a:t>
            </a:r>
          </a:p>
          <a:p>
            <a:pPr lvl="1"/>
            <a:r>
              <a:rPr lang="en-US" sz="2800" dirty="0"/>
              <a:t>Assume\condition our dataset</a:t>
            </a:r>
          </a:p>
          <a:p>
            <a:pPr lvl="1"/>
            <a:r>
              <a:rPr lang="en-US" sz="2800" dirty="0"/>
              <a:t>Enforce a generative data process on the environment</a:t>
            </a:r>
          </a:p>
          <a:p>
            <a:endParaRPr lang="en-US" sz="2800" dirty="0"/>
          </a:p>
          <a:p>
            <a:r>
              <a:rPr lang="en-US" dirty="0"/>
              <a:t>No state-of-the-art neural net architecture to our aid.</a:t>
            </a:r>
          </a:p>
          <a:p>
            <a:pPr lvl="1"/>
            <a:r>
              <a:rPr lang="en-US" dirty="0"/>
              <a:t>The Secret was within us all along!</a:t>
            </a:r>
          </a:p>
        </p:txBody>
      </p:sp>
    </p:spTree>
    <p:extLst>
      <p:ext uri="{BB962C8B-B14F-4D97-AF65-F5344CB8AC3E}">
        <p14:creationId xmlns:p14="http://schemas.microsoft.com/office/powerpoint/2010/main" val="41399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38DF26-F4AD-47A7-A202-6B5D19F24797}"/>
              </a:ext>
            </a:extLst>
          </p:cNvPr>
          <p:cNvPicPr>
            <a:picLocks noChangeAspect="1"/>
          </p:cNvPicPr>
          <p:nvPr/>
        </p:nvPicPr>
        <p:blipFill>
          <a:blip r:embed="rId3"/>
          <a:stretch>
            <a:fillRect/>
          </a:stretch>
        </p:blipFill>
        <p:spPr>
          <a:xfrm>
            <a:off x="10075855" y="3323354"/>
            <a:ext cx="2109613" cy="1140332"/>
          </a:xfrm>
          <a:prstGeom prst="rect">
            <a:avLst/>
          </a:prstGeom>
        </p:spPr>
      </p:pic>
      <p:sp>
        <p:nvSpPr>
          <p:cNvPr id="2" name="Title 1">
            <a:extLst>
              <a:ext uri="{FF2B5EF4-FFF2-40B4-BE49-F238E27FC236}">
                <a16:creationId xmlns:a16="http://schemas.microsoft.com/office/drawing/2014/main" id="{6DFA61C8-0BEC-47C7-96E2-C95CDA2A004F}"/>
              </a:ext>
            </a:extLst>
          </p:cNvPr>
          <p:cNvSpPr>
            <a:spLocks noGrp="1"/>
          </p:cNvSpPr>
          <p:nvPr>
            <p:ph type="title"/>
          </p:nvPr>
        </p:nvSpPr>
        <p:spPr/>
        <p:txBody>
          <a:bodyPr/>
          <a:lstStyle/>
          <a:p>
            <a:r>
              <a:rPr lang="en-US" dirty="0"/>
              <a:t>Two Schools of Causal Inference</a:t>
            </a:r>
          </a:p>
        </p:txBody>
      </p:sp>
      <p:sp>
        <p:nvSpPr>
          <p:cNvPr id="3" name="Text Placeholder 2">
            <a:extLst>
              <a:ext uri="{FF2B5EF4-FFF2-40B4-BE49-F238E27FC236}">
                <a16:creationId xmlns:a16="http://schemas.microsoft.com/office/drawing/2014/main" id="{7D89FE27-86EA-4DDC-80A2-81D57834BB39}"/>
              </a:ext>
            </a:extLst>
          </p:cNvPr>
          <p:cNvSpPr>
            <a:spLocks noGrp="1"/>
          </p:cNvSpPr>
          <p:nvPr>
            <p:ph type="body" idx="1"/>
          </p:nvPr>
        </p:nvSpPr>
        <p:spPr/>
        <p:txBody>
          <a:bodyPr/>
          <a:lstStyle/>
          <a:p>
            <a:r>
              <a:rPr lang="en-US" dirty="0"/>
              <a:t>Condition the dataset</a:t>
            </a:r>
          </a:p>
        </p:txBody>
      </p:sp>
      <p:sp>
        <p:nvSpPr>
          <p:cNvPr id="4" name="Content Placeholder 3">
            <a:extLst>
              <a:ext uri="{FF2B5EF4-FFF2-40B4-BE49-F238E27FC236}">
                <a16:creationId xmlns:a16="http://schemas.microsoft.com/office/drawing/2014/main" id="{98DE41D1-DE88-43CD-8431-9CD3F86A2644}"/>
              </a:ext>
            </a:extLst>
          </p:cNvPr>
          <p:cNvSpPr>
            <a:spLocks noGrp="1"/>
          </p:cNvSpPr>
          <p:nvPr>
            <p:ph sz="half" idx="2"/>
          </p:nvPr>
        </p:nvSpPr>
        <p:spPr/>
        <p:txBody>
          <a:bodyPr>
            <a:normAutofit/>
          </a:bodyPr>
          <a:lstStyle/>
          <a:p>
            <a:r>
              <a:rPr lang="en-US" dirty="0"/>
              <a:t>Implicit model:</a:t>
            </a:r>
            <a:br>
              <a:rPr lang="en-US" dirty="0"/>
            </a:br>
            <a:r>
              <a:rPr lang="en-US" dirty="0"/>
              <a:t>Assume you can emulate an RCT from the dataset.</a:t>
            </a:r>
          </a:p>
          <a:p>
            <a:r>
              <a:rPr lang="en-US" dirty="0"/>
              <a:t>No causation without manipulation.</a:t>
            </a:r>
          </a:p>
          <a:p>
            <a:r>
              <a:rPr lang="en-US" dirty="0"/>
              <a:t>Harness conditional statistics.</a:t>
            </a:r>
          </a:p>
          <a:p>
            <a:endParaRPr lang="en-US" dirty="0"/>
          </a:p>
          <a:p>
            <a:r>
              <a:rPr lang="en-US" sz="2000" dirty="0"/>
              <a:t>Causal Inference for Statistics, Social, and Biomedical Sciences [2015’]</a:t>
            </a:r>
          </a:p>
        </p:txBody>
      </p:sp>
      <p:sp>
        <p:nvSpPr>
          <p:cNvPr id="5" name="Text Placeholder 4">
            <a:extLst>
              <a:ext uri="{FF2B5EF4-FFF2-40B4-BE49-F238E27FC236}">
                <a16:creationId xmlns:a16="http://schemas.microsoft.com/office/drawing/2014/main" id="{996DEB59-0539-43BE-904D-020373DC01D4}"/>
              </a:ext>
            </a:extLst>
          </p:cNvPr>
          <p:cNvSpPr>
            <a:spLocks noGrp="1"/>
          </p:cNvSpPr>
          <p:nvPr>
            <p:ph type="body" sz="quarter" idx="3"/>
          </p:nvPr>
        </p:nvSpPr>
        <p:spPr/>
        <p:txBody>
          <a:bodyPr/>
          <a:lstStyle/>
          <a:p>
            <a:r>
              <a:rPr lang="en-US" dirty="0"/>
              <a:t>Assume on the environment</a:t>
            </a:r>
          </a:p>
        </p:txBody>
      </p:sp>
      <p:sp>
        <p:nvSpPr>
          <p:cNvPr id="6" name="Content Placeholder 5">
            <a:extLst>
              <a:ext uri="{FF2B5EF4-FFF2-40B4-BE49-F238E27FC236}">
                <a16:creationId xmlns:a16="http://schemas.microsoft.com/office/drawing/2014/main" id="{473D5457-D72B-4D7F-A324-948B60B2B8D6}"/>
              </a:ext>
            </a:extLst>
          </p:cNvPr>
          <p:cNvSpPr>
            <a:spLocks noGrp="1"/>
          </p:cNvSpPr>
          <p:nvPr>
            <p:ph sz="quarter" idx="4"/>
          </p:nvPr>
        </p:nvSpPr>
        <p:spPr/>
        <p:txBody>
          <a:bodyPr>
            <a:normAutofit/>
          </a:bodyPr>
          <a:lstStyle/>
          <a:p>
            <a:r>
              <a:rPr lang="en-US" dirty="0"/>
              <a:t>Explicit model:</a:t>
            </a:r>
            <a:br>
              <a:rPr lang="en-US" dirty="0"/>
            </a:br>
            <a:r>
              <a:rPr lang="en-US" dirty="0"/>
              <a:t>Assume a generative process in the form of a graph (causal diagram).</a:t>
            </a:r>
          </a:p>
          <a:p>
            <a:r>
              <a:rPr lang="en-US" dirty="0"/>
              <a:t>Everything is possible cause.</a:t>
            </a:r>
          </a:p>
          <a:p>
            <a:r>
              <a:rPr lang="en-US" dirty="0"/>
              <a:t>Do-calculus. Graph methods.</a:t>
            </a:r>
          </a:p>
          <a:p>
            <a:endParaRPr lang="en-US" dirty="0"/>
          </a:p>
          <a:p>
            <a:r>
              <a:rPr lang="en-US" sz="2000" dirty="0"/>
              <a:t>Causality: Models, Reasoning and Inference [2</a:t>
            </a:r>
            <a:r>
              <a:rPr lang="en-US" sz="2000" baseline="30000" dirty="0"/>
              <a:t>nd</a:t>
            </a:r>
            <a:r>
              <a:rPr lang="en-US" sz="2000" dirty="0"/>
              <a:t> edition 2009’]</a:t>
            </a:r>
          </a:p>
        </p:txBody>
      </p:sp>
    </p:spTree>
    <p:extLst>
      <p:ext uri="{BB962C8B-B14F-4D97-AF65-F5344CB8AC3E}">
        <p14:creationId xmlns:p14="http://schemas.microsoft.com/office/powerpoint/2010/main" val="145184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8ACBE38-903A-46BD-A5CE-A5699A983F90}"/>
              </a:ext>
            </a:extLst>
          </p:cNvPr>
          <p:cNvSpPr txBox="1"/>
          <p:nvPr/>
        </p:nvSpPr>
        <p:spPr>
          <a:xfrm>
            <a:off x="8656320" y="6126480"/>
            <a:ext cx="3312160" cy="646331"/>
          </a:xfrm>
          <a:prstGeom prst="rect">
            <a:avLst/>
          </a:prstGeom>
          <a:noFill/>
        </p:spPr>
        <p:txBody>
          <a:bodyPr wrap="square" rtlCol="0">
            <a:spAutoFit/>
          </a:bodyPr>
          <a:lstStyle/>
          <a:p>
            <a:r>
              <a:rPr lang="en-US" i="1" dirty="0"/>
              <a:t>Photo by Grace Hyun Kim, taken from The Book of Why by Pearl</a:t>
            </a:r>
          </a:p>
        </p:txBody>
      </p:sp>
      <p:sp>
        <p:nvSpPr>
          <p:cNvPr id="2" name="Title 1">
            <a:extLst>
              <a:ext uri="{FF2B5EF4-FFF2-40B4-BE49-F238E27FC236}">
                <a16:creationId xmlns:a16="http://schemas.microsoft.com/office/drawing/2014/main" id="{6DFA61C8-0BEC-47C7-96E2-C95CDA2A004F}"/>
              </a:ext>
            </a:extLst>
          </p:cNvPr>
          <p:cNvSpPr>
            <a:spLocks noGrp="1"/>
          </p:cNvSpPr>
          <p:nvPr>
            <p:ph type="title"/>
          </p:nvPr>
        </p:nvSpPr>
        <p:spPr/>
        <p:txBody>
          <a:bodyPr/>
          <a:lstStyle/>
          <a:p>
            <a:r>
              <a:rPr lang="en-US" dirty="0"/>
              <a:t>Two Schools of Causal Inference</a:t>
            </a:r>
          </a:p>
        </p:txBody>
      </p:sp>
      <p:sp>
        <p:nvSpPr>
          <p:cNvPr id="3" name="Text Placeholder 2">
            <a:extLst>
              <a:ext uri="{FF2B5EF4-FFF2-40B4-BE49-F238E27FC236}">
                <a16:creationId xmlns:a16="http://schemas.microsoft.com/office/drawing/2014/main" id="{7D89FE27-86EA-4DDC-80A2-81D57834BB39}"/>
              </a:ext>
            </a:extLst>
          </p:cNvPr>
          <p:cNvSpPr>
            <a:spLocks noGrp="1"/>
          </p:cNvSpPr>
          <p:nvPr>
            <p:ph type="body" idx="1"/>
          </p:nvPr>
        </p:nvSpPr>
        <p:spPr/>
        <p:txBody>
          <a:bodyPr/>
          <a:lstStyle/>
          <a:p>
            <a:r>
              <a:rPr lang="en-US" dirty="0"/>
              <a:t>Condition the dataset</a:t>
            </a:r>
          </a:p>
        </p:txBody>
      </p:sp>
      <p:sp>
        <p:nvSpPr>
          <p:cNvPr id="4" name="Content Placeholder 3">
            <a:extLst>
              <a:ext uri="{FF2B5EF4-FFF2-40B4-BE49-F238E27FC236}">
                <a16:creationId xmlns:a16="http://schemas.microsoft.com/office/drawing/2014/main" id="{98DE41D1-DE88-43CD-8431-9CD3F86A2644}"/>
              </a:ext>
            </a:extLst>
          </p:cNvPr>
          <p:cNvSpPr>
            <a:spLocks noGrp="1"/>
          </p:cNvSpPr>
          <p:nvPr>
            <p:ph sz="half" idx="2"/>
          </p:nvPr>
        </p:nvSpPr>
        <p:spPr/>
        <p:txBody>
          <a:bodyPr/>
          <a:lstStyle/>
          <a:p>
            <a:r>
              <a:rPr lang="en-US" dirty="0"/>
              <a:t>Implicit model:</a:t>
            </a:r>
            <a:br>
              <a:rPr lang="en-US" dirty="0"/>
            </a:br>
            <a:r>
              <a:rPr lang="en-US" dirty="0"/>
              <a:t>Assume you can emulate an RCT from the dataset.</a:t>
            </a:r>
          </a:p>
          <a:p>
            <a:r>
              <a:rPr lang="en-US" dirty="0"/>
              <a:t>No causation without manipulation.</a:t>
            </a:r>
          </a:p>
          <a:p>
            <a:r>
              <a:rPr lang="en-US" dirty="0"/>
              <a:t>Harness conditional statistics.</a:t>
            </a:r>
          </a:p>
          <a:p>
            <a:endParaRPr lang="en-US" dirty="0"/>
          </a:p>
          <a:p>
            <a:r>
              <a:rPr lang="en-US" sz="2000" dirty="0"/>
              <a:t>Causal Inference for Statistics, Social, and Biomedical Sciences [2015’]</a:t>
            </a:r>
          </a:p>
        </p:txBody>
      </p:sp>
      <p:sp>
        <p:nvSpPr>
          <p:cNvPr id="5" name="Text Placeholder 4">
            <a:extLst>
              <a:ext uri="{FF2B5EF4-FFF2-40B4-BE49-F238E27FC236}">
                <a16:creationId xmlns:a16="http://schemas.microsoft.com/office/drawing/2014/main" id="{996DEB59-0539-43BE-904D-020373DC01D4}"/>
              </a:ext>
            </a:extLst>
          </p:cNvPr>
          <p:cNvSpPr>
            <a:spLocks noGrp="1"/>
          </p:cNvSpPr>
          <p:nvPr>
            <p:ph type="body" sz="quarter" idx="3"/>
          </p:nvPr>
        </p:nvSpPr>
        <p:spPr/>
        <p:txBody>
          <a:bodyPr/>
          <a:lstStyle/>
          <a:p>
            <a:r>
              <a:rPr lang="en-US" dirty="0"/>
              <a:t>Assume on the environment</a:t>
            </a:r>
          </a:p>
        </p:txBody>
      </p:sp>
      <p:sp>
        <p:nvSpPr>
          <p:cNvPr id="6" name="Content Placeholder 5">
            <a:extLst>
              <a:ext uri="{FF2B5EF4-FFF2-40B4-BE49-F238E27FC236}">
                <a16:creationId xmlns:a16="http://schemas.microsoft.com/office/drawing/2014/main" id="{473D5457-D72B-4D7F-A324-948B60B2B8D6}"/>
              </a:ext>
            </a:extLst>
          </p:cNvPr>
          <p:cNvSpPr>
            <a:spLocks noGrp="1"/>
          </p:cNvSpPr>
          <p:nvPr>
            <p:ph sz="quarter" idx="4"/>
          </p:nvPr>
        </p:nvSpPr>
        <p:spPr/>
        <p:txBody>
          <a:bodyPr/>
          <a:lstStyle/>
          <a:p>
            <a:r>
              <a:rPr lang="en-US" dirty="0"/>
              <a:t>Explicit model:</a:t>
            </a:r>
            <a:br>
              <a:rPr lang="en-US" dirty="0"/>
            </a:br>
            <a:r>
              <a:rPr lang="en-US" dirty="0"/>
              <a:t>Assume a generative process in the form of a graph (causal diagram).</a:t>
            </a:r>
          </a:p>
          <a:p>
            <a:r>
              <a:rPr lang="en-US" dirty="0"/>
              <a:t>Everything is possible cause.</a:t>
            </a:r>
          </a:p>
          <a:p>
            <a:r>
              <a:rPr lang="en-US" dirty="0"/>
              <a:t>Do-calculus. Graph methods.</a:t>
            </a:r>
          </a:p>
          <a:p>
            <a:endParaRPr lang="en-US" dirty="0"/>
          </a:p>
          <a:p>
            <a:r>
              <a:rPr lang="en-US" sz="2000" dirty="0"/>
              <a:t>Causality: Models, Reasoning and Inference [2</a:t>
            </a:r>
            <a:r>
              <a:rPr lang="en-US" sz="2000" baseline="30000" dirty="0"/>
              <a:t>nd</a:t>
            </a:r>
            <a:r>
              <a:rPr lang="en-US" sz="2000" dirty="0"/>
              <a:t> edition 2009’]</a:t>
            </a:r>
          </a:p>
        </p:txBody>
      </p:sp>
      <p:pic>
        <p:nvPicPr>
          <p:cNvPr id="8" name="Picture 7">
            <a:extLst>
              <a:ext uri="{FF2B5EF4-FFF2-40B4-BE49-F238E27FC236}">
                <a16:creationId xmlns:a16="http://schemas.microsoft.com/office/drawing/2014/main" id="{3441A4A0-40E0-4429-82D7-F37BC1B4007D}"/>
              </a:ext>
            </a:extLst>
          </p:cNvPr>
          <p:cNvPicPr>
            <a:picLocks noChangeAspect="1"/>
          </p:cNvPicPr>
          <p:nvPr/>
        </p:nvPicPr>
        <p:blipFill rotWithShape="1">
          <a:blip r:embed="rId2"/>
          <a:srcRect l="49909"/>
          <a:stretch/>
        </p:blipFill>
        <p:spPr>
          <a:xfrm flipH="1">
            <a:off x="3300239" y="3491011"/>
            <a:ext cx="2297920" cy="3182559"/>
          </a:xfrm>
          <a:prstGeom prst="rect">
            <a:avLst/>
          </a:prstGeom>
        </p:spPr>
      </p:pic>
      <p:pic>
        <p:nvPicPr>
          <p:cNvPr id="10" name="Picture 9">
            <a:extLst>
              <a:ext uri="{FF2B5EF4-FFF2-40B4-BE49-F238E27FC236}">
                <a16:creationId xmlns:a16="http://schemas.microsoft.com/office/drawing/2014/main" id="{3E20780C-A753-4F1E-BD27-1BEF8B9806FA}"/>
              </a:ext>
            </a:extLst>
          </p:cNvPr>
          <p:cNvPicPr>
            <a:picLocks noChangeAspect="1"/>
          </p:cNvPicPr>
          <p:nvPr/>
        </p:nvPicPr>
        <p:blipFill rotWithShape="1">
          <a:blip r:embed="rId2"/>
          <a:srcRect r="49648"/>
          <a:stretch/>
        </p:blipFill>
        <p:spPr>
          <a:xfrm flipH="1">
            <a:off x="5577839" y="3491011"/>
            <a:ext cx="2309869" cy="3182559"/>
          </a:xfrm>
          <a:prstGeom prst="rect">
            <a:avLst/>
          </a:prstGeom>
        </p:spPr>
      </p:pic>
      <p:pic>
        <p:nvPicPr>
          <p:cNvPr id="12" name="Picture 11">
            <a:extLst>
              <a:ext uri="{FF2B5EF4-FFF2-40B4-BE49-F238E27FC236}">
                <a16:creationId xmlns:a16="http://schemas.microsoft.com/office/drawing/2014/main" id="{FA813F92-B97A-48EC-A5B2-AA9253916D2B}"/>
              </a:ext>
            </a:extLst>
          </p:cNvPr>
          <p:cNvPicPr>
            <a:picLocks noChangeAspect="1"/>
          </p:cNvPicPr>
          <p:nvPr/>
        </p:nvPicPr>
        <p:blipFill>
          <a:blip r:embed="rId3"/>
          <a:stretch>
            <a:fillRect/>
          </a:stretch>
        </p:blipFill>
        <p:spPr>
          <a:xfrm>
            <a:off x="10075855" y="3323354"/>
            <a:ext cx="2109613" cy="1140332"/>
          </a:xfrm>
          <a:prstGeom prst="rect">
            <a:avLst/>
          </a:prstGeom>
        </p:spPr>
      </p:pic>
    </p:spTree>
    <p:extLst>
      <p:ext uri="{BB962C8B-B14F-4D97-AF65-F5344CB8AC3E}">
        <p14:creationId xmlns:p14="http://schemas.microsoft.com/office/powerpoint/2010/main" val="291855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75E-6 -2.22222E-6 L -0.12773 0.00116 " pathEditMode="relative" rAng="0" ptsTypes="AA">
                                      <p:cBhvr>
                                        <p:cTn id="6" dur="2000" fill="hold"/>
                                        <p:tgtEl>
                                          <p:spTgt spid="8"/>
                                        </p:tgtEl>
                                        <p:attrNameLst>
                                          <p:attrName>ppt_x</p:attrName>
                                          <p:attrName>ppt_y</p:attrName>
                                        </p:attrNameLst>
                                      </p:cBhvr>
                                      <p:rCtr x="-6393" y="46"/>
                                    </p:animMotion>
                                  </p:childTnLst>
                                </p:cTn>
                              </p:par>
                              <p:par>
                                <p:cTn id="7" presetID="63" presetClass="path" presetSubtype="0" accel="50000" decel="50000" fill="hold" nodeType="withEffect">
                                  <p:stCondLst>
                                    <p:cond delay="0"/>
                                  </p:stCondLst>
                                  <p:childTnLst>
                                    <p:animMotion origin="layout" path="M -3.54167E-6 -2.22222E-6 L 0.12839 0.00116 " pathEditMode="relative" rAng="0" ptsTypes="AA">
                                      <p:cBhvr>
                                        <p:cTn id="8" dur="2000" fill="hold"/>
                                        <p:tgtEl>
                                          <p:spTgt spid="10"/>
                                        </p:tgtEl>
                                        <p:attrNameLst>
                                          <p:attrName>ppt_x</p:attrName>
                                          <p:attrName>ppt_y</p:attrName>
                                        </p:attrNameLst>
                                      </p:cBhvr>
                                      <p:rCtr x="6419"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61EE9DA-A057-499A-9F6A-B0434B92E1EC}"/>
              </a:ext>
            </a:extLst>
          </p:cNvPr>
          <p:cNvSpPr txBox="1"/>
          <p:nvPr/>
        </p:nvSpPr>
        <p:spPr>
          <a:xfrm>
            <a:off x="8656320" y="6126480"/>
            <a:ext cx="3312160" cy="646331"/>
          </a:xfrm>
          <a:prstGeom prst="rect">
            <a:avLst/>
          </a:prstGeom>
          <a:noFill/>
        </p:spPr>
        <p:txBody>
          <a:bodyPr wrap="square" rtlCol="0">
            <a:spAutoFit/>
          </a:bodyPr>
          <a:lstStyle/>
          <a:p>
            <a:r>
              <a:rPr lang="en-US" i="1" dirty="0"/>
              <a:t>Photo by Grace Hyun Kim, taken from The Book of Why by Pearl</a:t>
            </a:r>
          </a:p>
        </p:txBody>
      </p:sp>
      <p:sp>
        <p:nvSpPr>
          <p:cNvPr id="2" name="Title 1">
            <a:extLst>
              <a:ext uri="{FF2B5EF4-FFF2-40B4-BE49-F238E27FC236}">
                <a16:creationId xmlns:a16="http://schemas.microsoft.com/office/drawing/2014/main" id="{6DFA61C8-0BEC-47C7-96E2-C95CDA2A004F}"/>
              </a:ext>
            </a:extLst>
          </p:cNvPr>
          <p:cNvSpPr>
            <a:spLocks noGrp="1"/>
          </p:cNvSpPr>
          <p:nvPr>
            <p:ph type="title"/>
          </p:nvPr>
        </p:nvSpPr>
        <p:spPr/>
        <p:txBody>
          <a:bodyPr/>
          <a:lstStyle/>
          <a:p>
            <a:r>
              <a:rPr lang="en-US" dirty="0"/>
              <a:t>Two Schools of Causal Inference</a:t>
            </a:r>
          </a:p>
        </p:txBody>
      </p:sp>
      <p:sp>
        <p:nvSpPr>
          <p:cNvPr id="3" name="Text Placeholder 2">
            <a:extLst>
              <a:ext uri="{FF2B5EF4-FFF2-40B4-BE49-F238E27FC236}">
                <a16:creationId xmlns:a16="http://schemas.microsoft.com/office/drawing/2014/main" id="{7D89FE27-86EA-4DDC-80A2-81D57834BB39}"/>
              </a:ext>
            </a:extLst>
          </p:cNvPr>
          <p:cNvSpPr>
            <a:spLocks noGrp="1"/>
          </p:cNvSpPr>
          <p:nvPr>
            <p:ph type="body" idx="1"/>
          </p:nvPr>
        </p:nvSpPr>
        <p:spPr/>
        <p:txBody>
          <a:bodyPr>
            <a:normAutofit/>
          </a:bodyPr>
          <a:lstStyle/>
          <a:p>
            <a:r>
              <a:rPr lang="en-US" dirty="0"/>
              <a:t>Condition the dataset</a:t>
            </a:r>
          </a:p>
        </p:txBody>
      </p:sp>
      <p:sp>
        <p:nvSpPr>
          <p:cNvPr id="4" name="Content Placeholder 3">
            <a:extLst>
              <a:ext uri="{FF2B5EF4-FFF2-40B4-BE49-F238E27FC236}">
                <a16:creationId xmlns:a16="http://schemas.microsoft.com/office/drawing/2014/main" id="{98DE41D1-DE88-43CD-8431-9CD3F86A2644}"/>
              </a:ext>
            </a:extLst>
          </p:cNvPr>
          <p:cNvSpPr>
            <a:spLocks noGrp="1"/>
          </p:cNvSpPr>
          <p:nvPr>
            <p:ph sz="half" idx="2"/>
          </p:nvPr>
        </p:nvSpPr>
        <p:spPr/>
        <p:txBody>
          <a:bodyPr/>
          <a:lstStyle/>
          <a:p>
            <a:r>
              <a:rPr lang="en-US" dirty="0"/>
              <a:t>Implicit model:</a:t>
            </a:r>
            <a:br>
              <a:rPr lang="en-US" dirty="0"/>
            </a:br>
            <a:r>
              <a:rPr lang="en-US" dirty="0"/>
              <a:t>Assume you can emulate an RCT from the dataset.</a:t>
            </a:r>
          </a:p>
          <a:p>
            <a:r>
              <a:rPr lang="en-US" dirty="0"/>
              <a:t>No causation without manipulation.</a:t>
            </a:r>
          </a:p>
          <a:p>
            <a:r>
              <a:rPr lang="en-US" dirty="0"/>
              <a:t>Harness conditional statistics.</a:t>
            </a:r>
          </a:p>
          <a:p>
            <a:endParaRPr lang="en-US" dirty="0"/>
          </a:p>
          <a:p>
            <a:r>
              <a:rPr lang="en-US" sz="2000" dirty="0"/>
              <a:t>Causal Inference for Statistics, Social, and Biomedical Sciences [2015’]</a:t>
            </a:r>
          </a:p>
        </p:txBody>
      </p:sp>
      <p:sp>
        <p:nvSpPr>
          <p:cNvPr id="5" name="Text Placeholder 4">
            <a:extLst>
              <a:ext uri="{FF2B5EF4-FFF2-40B4-BE49-F238E27FC236}">
                <a16:creationId xmlns:a16="http://schemas.microsoft.com/office/drawing/2014/main" id="{996DEB59-0539-43BE-904D-020373DC01D4}"/>
              </a:ext>
            </a:extLst>
          </p:cNvPr>
          <p:cNvSpPr>
            <a:spLocks noGrp="1"/>
          </p:cNvSpPr>
          <p:nvPr>
            <p:ph type="body" sz="quarter" idx="3"/>
          </p:nvPr>
        </p:nvSpPr>
        <p:spPr/>
        <p:txBody>
          <a:bodyPr>
            <a:normAutofit/>
          </a:bodyPr>
          <a:lstStyle/>
          <a:p>
            <a:r>
              <a:rPr lang="en-US" dirty="0"/>
              <a:t>Assume on the environment</a:t>
            </a:r>
          </a:p>
        </p:txBody>
      </p:sp>
      <p:sp>
        <p:nvSpPr>
          <p:cNvPr id="6" name="Content Placeholder 5">
            <a:extLst>
              <a:ext uri="{FF2B5EF4-FFF2-40B4-BE49-F238E27FC236}">
                <a16:creationId xmlns:a16="http://schemas.microsoft.com/office/drawing/2014/main" id="{473D5457-D72B-4D7F-A324-948B60B2B8D6}"/>
              </a:ext>
            </a:extLst>
          </p:cNvPr>
          <p:cNvSpPr>
            <a:spLocks noGrp="1"/>
          </p:cNvSpPr>
          <p:nvPr>
            <p:ph sz="quarter" idx="4"/>
          </p:nvPr>
        </p:nvSpPr>
        <p:spPr/>
        <p:txBody>
          <a:bodyPr/>
          <a:lstStyle/>
          <a:p>
            <a:r>
              <a:rPr lang="en-US" dirty="0"/>
              <a:t>Explicit model:</a:t>
            </a:r>
            <a:br>
              <a:rPr lang="en-US" dirty="0"/>
            </a:br>
            <a:r>
              <a:rPr lang="en-US" dirty="0"/>
              <a:t>Assume a generative process in the form of a graph (causal diagram).</a:t>
            </a:r>
          </a:p>
          <a:p>
            <a:r>
              <a:rPr lang="en-US" dirty="0"/>
              <a:t>Everything is possible cause.</a:t>
            </a:r>
          </a:p>
          <a:p>
            <a:r>
              <a:rPr lang="en-US" dirty="0"/>
              <a:t>Do-calculus. Graph methods.</a:t>
            </a:r>
          </a:p>
          <a:p>
            <a:endParaRPr lang="en-US" dirty="0"/>
          </a:p>
          <a:p>
            <a:r>
              <a:rPr lang="en-US" sz="2000" dirty="0"/>
              <a:t>Causality: Models, Reasoning and Inference [2</a:t>
            </a:r>
            <a:r>
              <a:rPr lang="en-US" sz="2000" baseline="30000" dirty="0"/>
              <a:t>nd</a:t>
            </a:r>
            <a:r>
              <a:rPr lang="en-US" sz="2000" dirty="0"/>
              <a:t> edition 2009’]</a:t>
            </a:r>
          </a:p>
        </p:txBody>
      </p:sp>
      <p:pic>
        <p:nvPicPr>
          <p:cNvPr id="8" name="Picture 7">
            <a:extLst>
              <a:ext uri="{FF2B5EF4-FFF2-40B4-BE49-F238E27FC236}">
                <a16:creationId xmlns:a16="http://schemas.microsoft.com/office/drawing/2014/main" id="{3441A4A0-40E0-4429-82D7-F37BC1B4007D}"/>
              </a:ext>
            </a:extLst>
          </p:cNvPr>
          <p:cNvPicPr>
            <a:picLocks noChangeAspect="1"/>
          </p:cNvPicPr>
          <p:nvPr/>
        </p:nvPicPr>
        <p:blipFill rotWithShape="1">
          <a:blip r:embed="rId3"/>
          <a:srcRect l="49909"/>
          <a:stretch/>
        </p:blipFill>
        <p:spPr>
          <a:xfrm flipH="1">
            <a:off x="1747656" y="3501170"/>
            <a:ext cx="2297920" cy="3182559"/>
          </a:xfrm>
          <a:prstGeom prst="rect">
            <a:avLst/>
          </a:prstGeom>
        </p:spPr>
      </p:pic>
      <p:pic>
        <p:nvPicPr>
          <p:cNvPr id="10" name="Picture 9">
            <a:extLst>
              <a:ext uri="{FF2B5EF4-FFF2-40B4-BE49-F238E27FC236}">
                <a16:creationId xmlns:a16="http://schemas.microsoft.com/office/drawing/2014/main" id="{3E20780C-A753-4F1E-BD27-1BEF8B9806FA}"/>
              </a:ext>
            </a:extLst>
          </p:cNvPr>
          <p:cNvPicPr>
            <a:picLocks noChangeAspect="1"/>
          </p:cNvPicPr>
          <p:nvPr/>
        </p:nvPicPr>
        <p:blipFill rotWithShape="1">
          <a:blip r:embed="rId3"/>
          <a:srcRect r="49648"/>
          <a:stretch/>
        </p:blipFill>
        <p:spPr>
          <a:xfrm flipH="1">
            <a:off x="7141788" y="3501170"/>
            <a:ext cx="2309869" cy="3182559"/>
          </a:xfrm>
          <a:prstGeom prst="rect">
            <a:avLst/>
          </a:prstGeom>
        </p:spPr>
      </p:pic>
      <p:pic>
        <p:nvPicPr>
          <p:cNvPr id="11" name="Picture 10">
            <a:extLst>
              <a:ext uri="{FF2B5EF4-FFF2-40B4-BE49-F238E27FC236}">
                <a16:creationId xmlns:a16="http://schemas.microsoft.com/office/drawing/2014/main" id="{02562CE5-DE59-4675-BDF0-29DD31549B7D}"/>
              </a:ext>
            </a:extLst>
          </p:cNvPr>
          <p:cNvPicPr>
            <a:picLocks noChangeAspect="1"/>
          </p:cNvPicPr>
          <p:nvPr/>
        </p:nvPicPr>
        <p:blipFill>
          <a:blip r:embed="rId4"/>
          <a:stretch>
            <a:fillRect/>
          </a:stretch>
        </p:blipFill>
        <p:spPr>
          <a:xfrm>
            <a:off x="10075855" y="3323354"/>
            <a:ext cx="2109613" cy="1140332"/>
          </a:xfrm>
          <a:prstGeom prst="rect">
            <a:avLst/>
          </a:prstGeom>
        </p:spPr>
      </p:pic>
    </p:spTree>
    <p:extLst>
      <p:ext uri="{BB962C8B-B14F-4D97-AF65-F5344CB8AC3E}">
        <p14:creationId xmlns:p14="http://schemas.microsoft.com/office/powerpoint/2010/main" val="142520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61C8-0BEC-47C7-96E2-C95CDA2A004F}"/>
              </a:ext>
            </a:extLst>
          </p:cNvPr>
          <p:cNvSpPr>
            <a:spLocks noGrp="1"/>
          </p:cNvSpPr>
          <p:nvPr>
            <p:ph type="title"/>
          </p:nvPr>
        </p:nvSpPr>
        <p:spPr/>
        <p:txBody>
          <a:bodyPr/>
          <a:lstStyle/>
          <a:p>
            <a:r>
              <a:rPr lang="en-US" dirty="0"/>
              <a:t>Two Schools of Causal Inference</a:t>
            </a:r>
          </a:p>
        </p:txBody>
      </p:sp>
      <p:sp>
        <p:nvSpPr>
          <p:cNvPr id="3" name="Text Placeholder 2">
            <a:extLst>
              <a:ext uri="{FF2B5EF4-FFF2-40B4-BE49-F238E27FC236}">
                <a16:creationId xmlns:a16="http://schemas.microsoft.com/office/drawing/2014/main" id="{7D89FE27-86EA-4DDC-80A2-81D57834BB39}"/>
              </a:ext>
            </a:extLst>
          </p:cNvPr>
          <p:cNvSpPr>
            <a:spLocks noGrp="1"/>
          </p:cNvSpPr>
          <p:nvPr>
            <p:ph type="body" idx="1"/>
          </p:nvPr>
        </p:nvSpPr>
        <p:spPr/>
        <p:txBody>
          <a:bodyPr>
            <a:normAutofit/>
          </a:bodyPr>
          <a:lstStyle/>
          <a:p>
            <a:r>
              <a:rPr lang="en-US" dirty="0"/>
              <a:t>Condition the dataset</a:t>
            </a:r>
          </a:p>
        </p:txBody>
      </p:sp>
      <p:sp>
        <p:nvSpPr>
          <p:cNvPr id="4" name="Content Placeholder 3">
            <a:extLst>
              <a:ext uri="{FF2B5EF4-FFF2-40B4-BE49-F238E27FC236}">
                <a16:creationId xmlns:a16="http://schemas.microsoft.com/office/drawing/2014/main" id="{98DE41D1-DE88-43CD-8431-9CD3F86A2644}"/>
              </a:ext>
            </a:extLst>
          </p:cNvPr>
          <p:cNvSpPr>
            <a:spLocks noGrp="1"/>
          </p:cNvSpPr>
          <p:nvPr>
            <p:ph sz="half" idx="2"/>
          </p:nvPr>
        </p:nvSpPr>
        <p:spPr/>
        <p:txBody>
          <a:bodyPr/>
          <a:lstStyle/>
          <a:p>
            <a:r>
              <a:rPr lang="en-US" dirty="0"/>
              <a:t>Implicit model:</a:t>
            </a:r>
            <a:br>
              <a:rPr lang="en-US" dirty="0"/>
            </a:br>
            <a:r>
              <a:rPr lang="en-US" dirty="0"/>
              <a:t>Assume you can emulate an RCT from the dataset.</a:t>
            </a:r>
          </a:p>
          <a:p>
            <a:r>
              <a:rPr lang="en-US" dirty="0"/>
              <a:t>No causation without manipulation.</a:t>
            </a:r>
          </a:p>
          <a:p>
            <a:r>
              <a:rPr lang="en-US" dirty="0"/>
              <a:t>Harness conditional statistics.</a:t>
            </a:r>
          </a:p>
          <a:p>
            <a:endParaRPr lang="en-US" dirty="0"/>
          </a:p>
          <a:p>
            <a:r>
              <a:rPr lang="en-US" sz="2000" dirty="0"/>
              <a:t>Causal Inference for Statistics, Social, and Biomedical Sciences [2015’]</a:t>
            </a:r>
          </a:p>
        </p:txBody>
      </p:sp>
      <p:sp>
        <p:nvSpPr>
          <p:cNvPr id="5" name="Text Placeholder 4">
            <a:extLst>
              <a:ext uri="{FF2B5EF4-FFF2-40B4-BE49-F238E27FC236}">
                <a16:creationId xmlns:a16="http://schemas.microsoft.com/office/drawing/2014/main" id="{996DEB59-0539-43BE-904D-020373DC01D4}"/>
              </a:ext>
            </a:extLst>
          </p:cNvPr>
          <p:cNvSpPr>
            <a:spLocks noGrp="1"/>
          </p:cNvSpPr>
          <p:nvPr>
            <p:ph type="body" sz="quarter" idx="3"/>
          </p:nvPr>
        </p:nvSpPr>
        <p:spPr/>
        <p:txBody>
          <a:bodyPr>
            <a:normAutofit/>
          </a:bodyPr>
          <a:lstStyle/>
          <a:p>
            <a:r>
              <a:rPr lang="en-US" dirty="0">
                <a:solidFill>
                  <a:schemeClr val="bg1">
                    <a:lumMod val="85000"/>
                  </a:schemeClr>
                </a:solidFill>
              </a:rPr>
              <a:t>Assume on the environment</a:t>
            </a:r>
          </a:p>
        </p:txBody>
      </p:sp>
      <p:sp>
        <p:nvSpPr>
          <p:cNvPr id="6" name="Content Placeholder 5">
            <a:extLst>
              <a:ext uri="{FF2B5EF4-FFF2-40B4-BE49-F238E27FC236}">
                <a16:creationId xmlns:a16="http://schemas.microsoft.com/office/drawing/2014/main" id="{473D5457-D72B-4D7F-A324-948B60B2B8D6}"/>
              </a:ext>
            </a:extLst>
          </p:cNvPr>
          <p:cNvSpPr>
            <a:spLocks noGrp="1"/>
          </p:cNvSpPr>
          <p:nvPr>
            <p:ph sz="quarter" idx="4"/>
          </p:nvPr>
        </p:nvSpPr>
        <p:spPr/>
        <p:txBody>
          <a:bodyPr/>
          <a:lstStyle/>
          <a:p>
            <a:r>
              <a:rPr lang="en-US" dirty="0">
                <a:solidFill>
                  <a:schemeClr val="bg1">
                    <a:lumMod val="85000"/>
                  </a:schemeClr>
                </a:solidFill>
              </a:rPr>
              <a:t>Explicit model:</a:t>
            </a:r>
            <a:br>
              <a:rPr lang="en-US" dirty="0">
                <a:solidFill>
                  <a:schemeClr val="bg1">
                    <a:lumMod val="85000"/>
                  </a:schemeClr>
                </a:solidFill>
              </a:rPr>
            </a:br>
            <a:r>
              <a:rPr lang="en-US" dirty="0">
                <a:solidFill>
                  <a:schemeClr val="bg1">
                    <a:lumMod val="85000"/>
                  </a:schemeClr>
                </a:solidFill>
              </a:rPr>
              <a:t>Assume a generative process in the form of a graph (causal diagram).</a:t>
            </a:r>
          </a:p>
          <a:p>
            <a:r>
              <a:rPr lang="en-US" dirty="0">
                <a:solidFill>
                  <a:schemeClr val="bg1">
                    <a:lumMod val="85000"/>
                  </a:schemeClr>
                </a:solidFill>
              </a:rPr>
              <a:t>Everything is possible cause.</a:t>
            </a:r>
          </a:p>
          <a:p>
            <a:r>
              <a:rPr lang="en-US" dirty="0">
                <a:solidFill>
                  <a:schemeClr val="bg1">
                    <a:lumMod val="85000"/>
                  </a:schemeClr>
                </a:solidFill>
              </a:rPr>
              <a:t>Do-calculus. Graph methods.</a:t>
            </a:r>
          </a:p>
          <a:p>
            <a:endParaRPr lang="en-US" dirty="0">
              <a:solidFill>
                <a:schemeClr val="bg1">
                  <a:lumMod val="85000"/>
                </a:schemeClr>
              </a:solidFill>
            </a:endParaRPr>
          </a:p>
          <a:p>
            <a:r>
              <a:rPr lang="en-US" sz="2000" dirty="0">
                <a:solidFill>
                  <a:schemeClr val="bg1">
                    <a:lumMod val="85000"/>
                  </a:schemeClr>
                </a:solidFill>
              </a:rPr>
              <a:t>Causality: Models, Reasoning and Inference [2</a:t>
            </a:r>
            <a:r>
              <a:rPr lang="en-US" sz="2000" baseline="30000" dirty="0">
                <a:solidFill>
                  <a:schemeClr val="bg1">
                    <a:lumMod val="85000"/>
                  </a:schemeClr>
                </a:solidFill>
              </a:rPr>
              <a:t>nd</a:t>
            </a:r>
            <a:r>
              <a:rPr lang="en-US" sz="2000" dirty="0">
                <a:solidFill>
                  <a:schemeClr val="bg1">
                    <a:lumMod val="85000"/>
                  </a:schemeClr>
                </a:solidFill>
              </a:rPr>
              <a:t> edition 2009’]</a:t>
            </a:r>
          </a:p>
        </p:txBody>
      </p:sp>
      <p:pic>
        <p:nvPicPr>
          <p:cNvPr id="10" name="Picture 9">
            <a:extLst>
              <a:ext uri="{FF2B5EF4-FFF2-40B4-BE49-F238E27FC236}">
                <a16:creationId xmlns:a16="http://schemas.microsoft.com/office/drawing/2014/main" id="{3E20780C-A753-4F1E-BD27-1BEF8B9806FA}"/>
              </a:ext>
            </a:extLst>
          </p:cNvPr>
          <p:cNvPicPr>
            <a:picLocks noChangeAspect="1"/>
          </p:cNvPicPr>
          <p:nvPr/>
        </p:nvPicPr>
        <p:blipFill rotWithShape="1">
          <a:blip r:embed="rId3">
            <a:lum bright="70000" contrast="-70000"/>
          </a:blip>
          <a:srcRect r="49648"/>
          <a:stretch/>
        </p:blipFill>
        <p:spPr>
          <a:xfrm flipH="1">
            <a:off x="7121468" y="3491010"/>
            <a:ext cx="2309869" cy="3182559"/>
          </a:xfrm>
          <a:prstGeom prst="rect">
            <a:avLst/>
          </a:prstGeom>
        </p:spPr>
      </p:pic>
      <p:sp>
        <p:nvSpPr>
          <p:cNvPr id="14" name="TextBox 13">
            <a:extLst>
              <a:ext uri="{FF2B5EF4-FFF2-40B4-BE49-F238E27FC236}">
                <a16:creationId xmlns:a16="http://schemas.microsoft.com/office/drawing/2014/main" id="{4FC382BC-60B9-4118-835F-6200780CA145}"/>
              </a:ext>
            </a:extLst>
          </p:cNvPr>
          <p:cNvSpPr txBox="1"/>
          <p:nvPr/>
        </p:nvSpPr>
        <p:spPr>
          <a:xfrm>
            <a:off x="6096000" y="2005331"/>
            <a:ext cx="4663440" cy="1446550"/>
          </a:xfrm>
          <a:prstGeom prst="rect">
            <a:avLst/>
          </a:prstGeom>
          <a:noFill/>
        </p:spPr>
        <p:txBody>
          <a:bodyPr wrap="square" rtlCol="0">
            <a:spAutoFit/>
          </a:bodyPr>
          <a:lstStyle/>
          <a:p>
            <a:r>
              <a:rPr lang="en-US" sz="8800" b="1" dirty="0"/>
              <a:t>THIS TALK</a:t>
            </a:r>
          </a:p>
        </p:txBody>
      </p:sp>
      <p:sp>
        <p:nvSpPr>
          <p:cNvPr id="15" name="TextBox 14">
            <a:extLst>
              <a:ext uri="{FF2B5EF4-FFF2-40B4-BE49-F238E27FC236}">
                <a16:creationId xmlns:a16="http://schemas.microsoft.com/office/drawing/2014/main" id="{1F497239-6AE2-4405-BAEE-C7C7B7948A50}"/>
              </a:ext>
            </a:extLst>
          </p:cNvPr>
          <p:cNvSpPr txBox="1"/>
          <p:nvPr/>
        </p:nvSpPr>
        <p:spPr>
          <a:xfrm>
            <a:off x="6096000" y="4359418"/>
            <a:ext cx="4663440" cy="1446550"/>
          </a:xfrm>
          <a:prstGeom prst="rect">
            <a:avLst/>
          </a:prstGeom>
          <a:noFill/>
        </p:spPr>
        <p:txBody>
          <a:bodyPr wrap="square" rtlCol="0">
            <a:spAutoFit/>
          </a:bodyPr>
          <a:lstStyle/>
          <a:p>
            <a:r>
              <a:rPr lang="en-US" sz="8800" b="1" dirty="0"/>
              <a:t>THIS GUY</a:t>
            </a:r>
          </a:p>
        </p:txBody>
      </p:sp>
      <p:cxnSp>
        <p:nvCxnSpPr>
          <p:cNvPr id="16" name="Straight Arrow Connector 15">
            <a:extLst>
              <a:ext uri="{FF2B5EF4-FFF2-40B4-BE49-F238E27FC236}">
                <a16:creationId xmlns:a16="http://schemas.microsoft.com/office/drawing/2014/main" id="{06150267-F966-463B-82AA-A7D668B255C7}"/>
              </a:ext>
            </a:extLst>
          </p:cNvPr>
          <p:cNvCxnSpPr>
            <a:cxnSpLocks/>
            <a:stCxn id="15" idx="1"/>
            <a:endCxn id="18" idx="1"/>
          </p:cNvCxnSpPr>
          <p:nvPr/>
        </p:nvCxnSpPr>
        <p:spPr>
          <a:xfrm flipH="1">
            <a:off x="4045576" y="5082693"/>
            <a:ext cx="2050424" cy="97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510216B-4C54-44C3-9CA5-784379744304}"/>
              </a:ext>
            </a:extLst>
          </p:cNvPr>
          <p:cNvPicPr>
            <a:picLocks noChangeAspect="1"/>
          </p:cNvPicPr>
          <p:nvPr/>
        </p:nvPicPr>
        <p:blipFill rotWithShape="1">
          <a:blip r:embed="rId3"/>
          <a:srcRect l="49909"/>
          <a:stretch/>
        </p:blipFill>
        <p:spPr>
          <a:xfrm flipH="1">
            <a:off x="1747656" y="3501170"/>
            <a:ext cx="2297920" cy="3182559"/>
          </a:xfrm>
          <a:prstGeom prst="rect">
            <a:avLst/>
          </a:prstGeom>
        </p:spPr>
      </p:pic>
      <p:sp>
        <p:nvSpPr>
          <p:cNvPr id="20" name="Rectangle 19">
            <a:extLst>
              <a:ext uri="{FF2B5EF4-FFF2-40B4-BE49-F238E27FC236}">
                <a16:creationId xmlns:a16="http://schemas.microsoft.com/office/drawing/2014/main" id="{C3DEF326-6933-4382-B00C-02005E283BAF}"/>
              </a:ext>
            </a:extLst>
          </p:cNvPr>
          <p:cNvSpPr/>
          <p:nvPr/>
        </p:nvSpPr>
        <p:spPr>
          <a:xfrm>
            <a:off x="579120" y="2005331"/>
            <a:ext cx="4968240" cy="4751069"/>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CF9F69E-9AEE-4544-B8F6-23D01AF11078}"/>
              </a:ext>
            </a:extLst>
          </p:cNvPr>
          <p:cNvPicPr>
            <a:picLocks noChangeAspect="1"/>
          </p:cNvPicPr>
          <p:nvPr/>
        </p:nvPicPr>
        <p:blipFill>
          <a:blip r:embed="rId4">
            <a:lum bright="70000" contrast="-70000"/>
          </a:blip>
          <a:stretch>
            <a:fillRect/>
          </a:stretch>
        </p:blipFill>
        <p:spPr>
          <a:xfrm>
            <a:off x="10075855" y="3323354"/>
            <a:ext cx="2109613" cy="1140332"/>
          </a:xfrm>
          <a:prstGeom prst="rect">
            <a:avLst/>
          </a:prstGeom>
        </p:spPr>
      </p:pic>
    </p:spTree>
    <p:extLst>
      <p:ext uri="{BB962C8B-B14F-4D97-AF65-F5344CB8AC3E}">
        <p14:creationId xmlns:p14="http://schemas.microsoft.com/office/powerpoint/2010/main" val="275635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42C1-FBC0-47A9-9F47-9D714A4B27AD}"/>
              </a:ext>
            </a:extLst>
          </p:cNvPr>
          <p:cNvSpPr>
            <a:spLocks noGrp="1"/>
          </p:cNvSpPr>
          <p:nvPr>
            <p:ph type="title"/>
          </p:nvPr>
        </p:nvSpPr>
        <p:spPr/>
        <p:txBody>
          <a:bodyPr/>
          <a:lstStyle/>
          <a:p>
            <a:r>
              <a:rPr lang="en-US" dirty="0"/>
              <a:t>Counterfactuals</a:t>
            </a:r>
          </a:p>
        </p:txBody>
      </p:sp>
      <p:pic>
        <p:nvPicPr>
          <p:cNvPr id="4" name="Content Placeholder 3">
            <a:extLst>
              <a:ext uri="{FF2B5EF4-FFF2-40B4-BE49-F238E27FC236}">
                <a16:creationId xmlns:a16="http://schemas.microsoft.com/office/drawing/2014/main" id="{1841126F-A8C1-46EA-A3AC-8F5C102AB793}"/>
              </a:ext>
            </a:extLst>
          </p:cNvPr>
          <p:cNvPicPr>
            <a:picLocks noGrp="1" noChangeAspect="1"/>
          </p:cNvPicPr>
          <p:nvPr>
            <p:ph idx="1"/>
          </p:nvPr>
        </p:nvPicPr>
        <p:blipFill>
          <a:blip r:embed="rId3"/>
          <a:stretch>
            <a:fillRect/>
          </a:stretch>
        </p:blipFill>
        <p:spPr>
          <a:xfrm>
            <a:off x="1747837" y="1752124"/>
            <a:ext cx="8610600" cy="2924175"/>
          </a:xfrm>
          <a:prstGeom prst="rect">
            <a:avLst/>
          </a:prstGeom>
        </p:spPr>
      </p:pic>
      <p:sp>
        <p:nvSpPr>
          <p:cNvPr id="5" name="Content Placeholder 2">
            <a:extLst>
              <a:ext uri="{FF2B5EF4-FFF2-40B4-BE49-F238E27FC236}">
                <a16:creationId xmlns:a16="http://schemas.microsoft.com/office/drawing/2014/main" id="{848D6780-2740-426F-A8AE-C5DBF249C741}"/>
              </a:ext>
            </a:extLst>
          </p:cNvPr>
          <p:cNvSpPr txBox="1">
            <a:spLocks/>
          </p:cNvSpPr>
          <p:nvPr/>
        </p:nvSpPr>
        <p:spPr>
          <a:xfrm>
            <a:off x="676656" y="4490720"/>
            <a:ext cx="10753725" cy="217424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US" dirty="0"/>
          </a:p>
          <a:p>
            <a:r>
              <a:rPr lang="en-US" dirty="0"/>
              <a:t>Potential outcomes - </a:t>
            </a:r>
            <a:r>
              <a:rPr lang="en-US" i="1" dirty="0"/>
              <a:t>What would have happen if?</a:t>
            </a:r>
            <a:r>
              <a:rPr lang="en-US" dirty="0"/>
              <a:t> </a:t>
            </a:r>
          </a:p>
          <a:p>
            <a:r>
              <a:rPr lang="en-US" dirty="0"/>
              <a:t>Impossible to observe (unless you travel between multiple universes)</a:t>
            </a:r>
          </a:p>
        </p:txBody>
      </p:sp>
      <p:pic>
        <p:nvPicPr>
          <p:cNvPr id="6" name="Content Placeholder 6">
            <a:extLst>
              <a:ext uri="{FF2B5EF4-FFF2-40B4-BE49-F238E27FC236}">
                <a16:creationId xmlns:a16="http://schemas.microsoft.com/office/drawing/2014/main" id="{04E9EAEE-552D-42AC-A4B1-A6963BC55079}"/>
              </a:ext>
            </a:extLst>
          </p:cNvPr>
          <p:cNvPicPr>
            <a:picLocks noChangeAspect="1"/>
          </p:cNvPicPr>
          <p:nvPr/>
        </p:nvPicPr>
        <p:blipFill>
          <a:blip r:embed="rId4"/>
          <a:stretch>
            <a:fillRect/>
          </a:stretch>
        </p:blipFill>
        <p:spPr>
          <a:xfrm>
            <a:off x="9536431" y="5271665"/>
            <a:ext cx="2333625" cy="1314450"/>
          </a:xfrm>
          <a:prstGeom prst="rect">
            <a:avLst/>
          </a:prstGeom>
        </p:spPr>
      </p:pic>
      <p:pic>
        <p:nvPicPr>
          <p:cNvPr id="7" name="Picture 6">
            <a:extLst>
              <a:ext uri="{FF2B5EF4-FFF2-40B4-BE49-F238E27FC236}">
                <a16:creationId xmlns:a16="http://schemas.microsoft.com/office/drawing/2014/main" id="{9B6BEE8E-B1E0-4CE6-98D1-830F8F8F7D1A}"/>
              </a:ext>
            </a:extLst>
          </p:cNvPr>
          <p:cNvPicPr>
            <a:picLocks noChangeAspect="1"/>
          </p:cNvPicPr>
          <p:nvPr/>
        </p:nvPicPr>
        <p:blipFill>
          <a:blip r:embed="rId5"/>
          <a:stretch>
            <a:fillRect/>
          </a:stretch>
        </p:blipFill>
        <p:spPr>
          <a:xfrm flipH="1">
            <a:off x="9317356" y="193040"/>
            <a:ext cx="2552700" cy="3771900"/>
          </a:xfrm>
          <a:prstGeom prst="rect">
            <a:avLst/>
          </a:prstGeom>
        </p:spPr>
      </p:pic>
    </p:spTree>
    <p:extLst>
      <p:ext uri="{BB962C8B-B14F-4D97-AF65-F5344CB8AC3E}">
        <p14:creationId xmlns:p14="http://schemas.microsoft.com/office/powerpoint/2010/main" val="26335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FC3B-F214-48DA-9B91-26C6C8B2059E}"/>
              </a:ext>
            </a:extLst>
          </p:cNvPr>
          <p:cNvSpPr>
            <a:spLocks noGrp="1"/>
          </p:cNvSpPr>
          <p:nvPr>
            <p:ph type="title"/>
          </p:nvPr>
        </p:nvSpPr>
        <p:spPr/>
        <p:txBody>
          <a:bodyPr/>
          <a:lstStyle/>
          <a:p>
            <a:r>
              <a:rPr lang="en-US" dirty="0"/>
              <a:t>Rubin’s Causal Model -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CF7474-B924-49BD-9477-5DD53085553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oMath>
                </a14:m>
                <a:r>
                  <a:rPr lang="en-US" dirty="0"/>
                  <a:t> – Covariates	(variables, features…)</a:t>
                </a:r>
              </a:p>
              <a:p>
                <a14:m>
                  <m:oMath xmlns:m="http://schemas.openxmlformats.org/officeDocument/2006/math">
                    <m:r>
                      <a:rPr lang="en-US" b="0" i="1" smtClean="0">
                        <a:latin typeface="Cambria Math" panose="02040503050406030204" pitchFamily="18" charset="0"/>
                      </a:rPr>
                      <m:t>𝑌</m:t>
                    </m:r>
                  </m:oMath>
                </a14:m>
                <a:r>
                  <a:rPr lang="en-US" dirty="0"/>
                  <a:t> – Outcome		(label, target…)</a:t>
                </a:r>
              </a:p>
              <a:p>
                <a14:m>
                  <m:oMath xmlns:m="http://schemas.openxmlformats.org/officeDocument/2006/math">
                    <m:r>
                      <a:rPr lang="en-US" b="0" i="1" smtClean="0">
                        <a:latin typeface="Cambria Math" panose="02040503050406030204" pitchFamily="18" charset="0"/>
                      </a:rPr>
                      <m:t>𝐴</m:t>
                    </m:r>
                  </m:oMath>
                </a14:m>
                <a:r>
                  <a:rPr lang="en-US" dirty="0"/>
                  <a:t> – Treatment Assignment</a:t>
                </a:r>
              </a:p>
              <a:p>
                <a:pPr lvl="2"/>
                <a:r>
                  <a:rPr lang="en-US" dirty="0"/>
                  <a:t>Assumed binary throughout – treated or control.</a:t>
                </a:r>
              </a:p>
              <a:p>
                <a:endParaRPr lang="en-US" dirty="0"/>
              </a:p>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sub>
                      <m: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sup>
                    </m:sSubSup>
                  </m:oMath>
                </a14:m>
                <a:r>
                  <a:rPr lang="en-US" dirty="0"/>
                  <a:t> – Potential outcome</a:t>
                </a:r>
              </a:p>
              <a:p>
                <a:pPr lvl="1"/>
                <a:r>
                  <a:rPr lang="en-US" dirty="0"/>
                  <a:t>           The outcome of individual </a:t>
                </a:r>
                <a14:m>
                  <m:oMath xmlns:m="http://schemas.openxmlformats.org/officeDocument/2006/math">
                    <m:r>
                      <a:rPr lang="en-US" b="0" i="1" smtClean="0">
                        <a:latin typeface="Cambria Math" panose="02040503050406030204" pitchFamily="18" charset="0"/>
                      </a:rPr>
                      <m:t>𝑖</m:t>
                    </m:r>
                  </m:oMath>
                </a14:m>
                <a:r>
                  <a:rPr lang="en-US" dirty="0"/>
                  <a:t> if she were to have treatment </a:t>
                </a:r>
                <a14:m>
                  <m:oMath xmlns:m="http://schemas.openxmlformats.org/officeDocument/2006/math">
                    <m:r>
                      <a:rPr lang="en-US" b="0" i="1" smtClean="0">
                        <a:latin typeface="Cambria Math" panose="02040503050406030204" pitchFamily="18" charset="0"/>
                      </a:rPr>
                      <m:t>𝑎</m:t>
                    </m:r>
                  </m:oMath>
                </a14:m>
                <a:r>
                  <a:rPr lang="en-US" dirty="0"/>
                  <a:t>.</a:t>
                </a:r>
              </a:p>
            </p:txBody>
          </p:sp>
        </mc:Choice>
        <mc:Fallback xmlns="">
          <p:sp>
            <p:nvSpPr>
              <p:cNvPr id="3" name="Content Placeholder 2">
                <a:extLst>
                  <a:ext uri="{FF2B5EF4-FFF2-40B4-BE49-F238E27FC236}">
                    <a16:creationId xmlns:a16="http://schemas.microsoft.com/office/drawing/2014/main" id="{1ACF7474-B924-49BD-9477-5DD53085553A}"/>
                  </a:ext>
                </a:extLst>
              </p:cNvPr>
              <p:cNvSpPr>
                <a:spLocks noGrp="1" noRot="1" noChangeAspect="1" noMove="1" noResize="1" noEditPoints="1" noAdjustHandles="1" noChangeArrowheads="1" noChangeShapeType="1" noTextEdit="1"/>
              </p:cNvSpPr>
              <p:nvPr>
                <p:ph idx="1"/>
              </p:nvPr>
            </p:nvSpPr>
            <p:spPr>
              <a:blipFill>
                <a:blip r:embed="rId3"/>
                <a:stretch>
                  <a:fillRect l="-850" t="-3074"/>
                </a:stretch>
              </a:blipFill>
            </p:spPr>
            <p:txBody>
              <a:bodyPr/>
              <a:lstStyle/>
              <a:p>
                <a:r>
                  <a:rPr lang="en-US">
                    <a:noFill/>
                  </a:rPr>
                  <a:t> </a:t>
                </a:r>
              </a:p>
            </p:txBody>
          </p:sp>
        </mc:Fallback>
      </mc:AlternateContent>
    </p:spTree>
    <p:extLst>
      <p:ext uri="{BB962C8B-B14F-4D97-AF65-F5344CB8AC3E}">
        <p14:creationId xmlns:p14="http://schemas.microsoft.com/office/powerpoint/2010/main" val="4533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1181-763A-4C6D-86CA-C752D6B98C79}"/>
              </a:ext>
            </a:extLst>
          </p:cNvPr>
          <p:cNvSpPr>
            <a:spLocks noGrp="1"/>
          </p:cNvSpPr>
          <p:nvPr>
            <p:ph type="title"/>
          </p:nvPr>
        </p:nvSpPr>
        <p:spPr/>
        <p:txBody>
          <a:bodyPr/>
          <a:lstStyle/>
          <a:p>
            <a:r>
              <a:rPr lang="en-US" dirty="0"/>
              <a:t>Defining Effect</a:t>
            </a:r>
          </a:p>
        </p:txBody>
      </p:sp>
      <p:sp>
        <p:nvSpPr>
          <p:cNvPr id="3" name="Text Placeholder 2">
            <a:extLst>
              <a:ext uri="{FF2B5EF4-FFF2-40B4-BE49-F238E27FC236}">
                <a16:creationId xmlns:a16="http://schemas.microsoft.com/office/drawing/2014/main" id="{C2265054-DCF3-4543-B415-A6AD870490FB}"/>
              </a:ext>
            </a:extLst>
          </p:cNvPr>
          <p:cNvSpPr>
            <a:spLocks noGrp="1"/>
          </p:cNvSpPr>
          <p:nvPr>
            <p:ph type="body" idx="1"/>
          </p:nvPr>
        </p:nvSpPr>
        <p:spPr>
          <a:xfrm>
            <a:off x="676656" y="2040467"/>
            <a:ext cx="3280154" cy="723400"/>
          </a:xfrm>
        </p:spPr>
        <p:txBody>
          <a:bodyPr/>
          <a:lstStyle/>
          <a:p>
            <a:r>
              <a:rPr lang="en-US" dirty="0"/>
              <a:t>Additive Effect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68F7EA5-63A7-4E63-914C-5B3085A3AB44}"/>
                  </a:ext>
                </a:extLst>
              </p:cNvPr>
              <p:cNvSpPr>
                <a:spLocks noGrp="1"/>
              </p:cNvSpPr>
              <p:nvPr>
                <p:ph sz="half" idx="2"/>
              </p:nvPr>
            </p:nvSpPr>
            <p:spPr>
              <a:xfrm>
                <a:off x="657224" y="2774650"/>
                <a:ext cx="3299586" cy="3200400"/>
              </a:xfrm>
            </p:spPr>
            <p:txBody>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1</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0</m:t>
                            </m:r>
                          </m:sup>
                        </m:sSup>
                      </m:e>
                    </m:d>
                  </m:oMath>
                </a14:m>
                <a:endParaRPr lang="en-US" dirty="0"/>
              </a:p>
            </p:txBody>
          </p:sp>
        </mc:Choice>
        <mc:Fallback xmlns="">
          <p:sp>
            <p:nvSpPr>
              <p:cNvPr id="4" name="Content Placeholder 3">
                <a:extLst>
                  <a:ext uri="{FF2B5EF4-FFF2-40B4-BE49-F238E27FC236}">
                    <a16:creationId xmlns:a16="http://schemas.microsoft.com/office/drawing/2014/main" id="{168F7EA5-63A7-4E63-914C-5B3085A3AB44}"/>
                  </a:ext>
                </a:extLst>
              </p:cNvPr>
              <p:cNvSpPr>
                <a:spLocks noGrp="1" noRot="1" noChangeAspect="1" noMove="1" noResize="1" noEditPoints="1" noAdjustHandles="1" noChangeArrowheads="1" noChangeShapeType="1" noTextEdit="1"/>
              </p:cNvSpPr>
              <p:nvPr>
                <p:ph sz="half" idx="2"/>
              </p:nvPr>
            </p:nvSpPr>
            <p:spPr>
              <a:xfrm>
                <a:off x="657224" y="2774650"/>
                <a:ext cx="3299586" cy="3200400"/>
              </a:xfrm>
              <a:blipFill>
                <a:blip r:embed="rId3"/>
                <a:stretch>
                  <a:fillRect l="-2957" t="-3619"/>
                </a:stretch>
              </a:blipFill>
            </p:spPr>
            <p:txBody>
              <a:bodyPr/>
              <a:lstStyle/>
              <a:p>
                <a:r>
                  <a:rPr lang="en-US">
                    <a:noFill/>
                  </a:rPr>
                  <a:t> </a:t>
                </a:r>
              </a:p>
            </p:txBody>
          </p:sp>
        </mc:Fallback>
      </mc:AlternateContent>
      <p:sp>
        <p:nvSpPr>
          <p:cNvPr id="7" name="Text Placeholder 2">
            <a:extLst>
              <a:ext uri="{FF2B5EF4-FFF2-40B4-BE49-F238E27FC236}">
                <a16:creationId xmlns:a16="http://schemas.microsoft.com/office/drawing/2014/main" id="{205B8798-5696-4C03-B171-82D97ADAA5A4}"/>
              </a:ext>
            </a:extLst>
          </p:cNvPr>
          <p:cNvSpPr txBox="1">
            <a:spLocks/>
          </p:cNvSpPr>
          <p:nvPr/>
        </p:nvSpPr>
        <p:spPr>
          <a:xfrm>
            <a:off x="4872736" y="2040467"/>
            <a:ext cx="3123184" cy="723400"/>
          </a:xfrm>
          <a:prstGeom prst="rect">
            <a:avLst/>
          </a:prstGeom>
        </p:spPr>
        <p:txBody>
          <a:bodyPr vert="horz" lIns="91440" tIns="45720" rIns="91440" bIns="45720" rtlCol="0" anchor="ctr">
            <a:normAutofit/>
          </a:bodyPr>
          <a:lstStyle>
            <a:lvl1pPr marL="0" indent="0" algn="l" defTabSz="914400" rtl="0" eaLnBrk="1" latinLnBrk="0" hangingPunct="1">
              <a:lnSpc>
                <a:spcPct val="85000"/>
              </a:lnSpc>
              <a:spcBef>
                <a:spcPts val="1300"/>
              </a:spcBef>
              <a:buFont typeface="Arial" pitchFamily="34" charset="0"/>
              <a:buNone/>
              <a:defRPr sz="2200" b="0" kern="1200" cap="all" baseline="0">
                <a:solidFill>
                  <a:schemeClr val="tx1">
                    <a:lumMod val="85000"/>
                    <a:lumOff val="15000"/>
                  </a:schemeClr>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800" b="1"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9pPr>
          </a:lstStyle>
          <a:p>
            <a:endParaRPr lang="en-US"/>
          </a:p>
        </p:txBody>
      </p:sp>
      <p:sp>
        <p:nvSpPr>
          <p:cNvPr id="8" name="Content Placeholder 3">
            <a:extLst>
              <a:ext uri="{FF2B5EF4-FFF2-40B4-BE49-F238E27FC236}">
                <a16:creationId xmlns:a16="http://schemas.microsoft.com/office/drawing/2014/main" id="{E61B168B-6B2B-42A5-B164-10EB4162893D}"/>
              </a:ext>
            </a:extLst>
          </p:cNvPr>
          <p:cNvSpPr txBox="1">
            <a:spLocks/>
          </p:cNvSpPr>
          <p:nvPr/>
        </p:nvSpPr>
        <p:spPr>
          <a:xfrm>
            <a:off x="4872736" y="2753084"/>
            <a:ext cx="3123184" cy="32004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endParaRPr lang="en-US"/>
          </a:p>
        </p:txBody>
      </p:sp>
      <p:sp>
        <p:nvSpPr>
          <p:cNvPr id="13" name="Text Placeholder 2">
            <a:extLst>
              <a:ext uri="{FF2B5EF4-FFF2-40B4-BE49-F238E27FC236}">
                <a16:creationId xmlns:a16="http://schemas.microsoft.com/office/drawing/2014/main" id="{BDA729B6-BB40-43A1-84E5-10CEC19BF4CC}"/>
              </a:ext>
            </a:extLst>
          </p:cNvPr>
          <p:cNvSpPr txBox="1">
            <a:spLocks/>
          </p:cNvSpPr>
          <p:nvPr/>
        </p:nvSpPr>
        <p:spPr>
          <a:xfrm>
            <a:off x="7281671" y="2127598"/>
            <a:ext cx="3123184" cy="723400"/>
          </a:xfrm>
          <a:prstGeom prst="rect">
            <a:avLst/>
          </a:prstGeom>
        </p:spPr>
        <p:txBody>
          <a:bodyPr vert="horz" lIns="91440" tIns="45720" rIns="91440" bIns="45720" rtlCol="0" anchor="ctr">
            <a:normAutofit/>
          </a:bodyPr>
          <a:lstStyle>
            <a:lvl1pPr marL="0" indent="0" algn="l" defTabSz="914400" rtl="0" eaLnBrk="1" latinLnBrk="0" hangingPunct="1">
              <a:lnSpc>
                <a:spcPct val="85000"/>
              </a:lnSpc>
              <a:spcBef>
                <a:spcPts val="1300"/>
              </a:spcBef>
              <a:buFont typeface="Arial" pitchFamily="34" charset="0"/>
              <a:buNone/>
              <a:defRPr sz="2200" b="0" kern="1200" cap="all" baseline="0">
                <a:solidFill>
                  <a:schemeClr val="tx1">
                    <a:lumMod val="85000"/>
                    <a:lumOff val="15000"/>
                  </a:schemeClr>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800" b="1"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9pPr>
          </a:lstStyle>
          <a:p>
            <a:endParaRPr lang="en-US"/>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2CC2B865-C2E9-4C75-A1D0-3BA39DCA6BB0}"/>
                  </a:ext>
                </a:extLst>
              </p:cNvPr>
              <p:cNvSpPr txBox="1">
                <a:spLocks/>
              </p:cNvSpPr>
              <p:nvPr/>
            </p:nvSpPr>
            <p:spPr>
              <a:xfrm>
                <a:off x="4671059" y="2771311"/>
                <a:ext cx="3123184" cy="32004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14:m>
                  <m:oMath xmlns:m="http://schemas.openxmlformats.org/officeDocument/2006/math">
                    <m:f>
                      <m:fPr>
                        <m:type m:val="skw"/>
                        <m:ctrlPr>
                          <a:rPr lang="en-US" b="0" i="1" smtClean="0">
                            <a:latin typeface="Cambria Math" panose="02040503050406030204" pitchFamily="18" charset="0"/>
                          </a:rPr>
                        </m:ctrlPr>
                      </m:fPr>
                      <m:num>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1</m:t>
                                </m:r>
                              </m:sup>
                            </m:sSup>
                          </m:e>
                        </m:d>
                      </m:num>
                      <m:den>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0</m:t>
                                </m:r>
                              </m:sup>
                            </m:sSup>
                          </m:e>
                        </m:d>
                      </m:den>
                    </m:f>
                  </m:oMath>
                </a14:m>
                <a:endParaRPr lang="en-US" dirty="0"/>
              </a:p>
            </p:txBody>
          </p:sp>
        </mc:Choice>
        <mc:Fallback xmlns="">
          <p:sp>
            <p:nvSpPr>
              <p:cNvPr id="14" name="Content Placeholder 3">
                <a:extLst>
                  <a:ext uri="{FF2B5EF4-FFF2-40B4-BE49-F238E27FC236}">
                    <a16:creationId xmlns:a16="http://schemas.microsoft.com/office/drawing/2014/main" id="{2CC2B865-C2E9-4C75-A1D0-3BA39DCA6BB0}"/>
                  </a:ext>
                </a:extLst>
              </p:cNvPr>
              <p:cNvSpPr txBox="1">
                <a:spLocks noRot="1" noChangeAspect="1" noMove="1" noResize="1" noEditPoints="1" noAdjustHandles="1" noChangeArrowheads="1" noChangeShapeType="1" noTextEdit="1"/>
              </p:cNvSpPr>
              <p:nvPr/>
            </p:nvSpPr>
            <p:spPr>
              <a:xfrm>
                <a:off x="4671059" y="2771311"/>
                <a:ext cx="3123184" cy="3200400"/>
              </a:xfrm>
              <a:prstGeom prst="rect">
                <a:avLst/>
              </a:prstGeom>
              <a:blipFill>
                <a:blip r:embed="rId4"/>
                <a:stretch>
                  <a:fillRect/>
                </a:stretch>
              </a:blipFill>
            </p:spPr>
            <p:txBody>
              <a:bodyPr/>
              <a:lstStyle/>
              <a:p>
                <a:r>
                  <a:rPr lang="en-US">
                    <a:noFill/>
                  </a:rPr>
                  <a:t> </a:t>
                </a:r>
              </a:p>
            </p:txBody>
          </p:sp>
        </mc:Fallback>
      </mc:AlternateContent>
      <p:sp>
        <p:nvSpPr>
          <p:cNvPr id="15" name="Text Placeholder 2">
            <a:extLst>
              <a:ext uri="{FF2B5EF4-FFF2-40B4-BE49-F238E27FC236}">
                <a16:creationId xmlns:a16="http://schemas.microsoft.com/office/drawing/2014/main" id="{20F4E40E-3B44-447D-AFE6-DA7BCDAA4DFD}"/>
              </a:ext>
            </a:extLst>
          </p:cNvPr>
          <p:cNvSpPr txBox="1">
            <a:spLocks/>
          </p:cNvSpPr>
          <p:nvPr/>
        </p:nvSpPr>
        <p:spPr>
          <a:xfrm>
            <a:off x="4158487" y="2051250"/>
            <a:ext cx="3123184" cy="723400"/>
          </a:xfrm>
          <a:prstGeom prst="rect">
            <a:avLst/>
          </a:prstGeom>
        </p:spPr>
        <p:txBody>
          <a:bodyPr vert="horz" lIns="91440" tIns="45720" rIns="91440" bIns="45720" rtlCol="0" anchor="ctr">
            <a:normAutofit/>
          </a:bodyPr>
          <a:lstStyle>
            <a:lvl1pPr marL="0" indent="0" algn="l" defTabSz="914400" rtl="0" eaLnBrk="1" latinLnBrk="0" hangingPunct="1">
              <a:lnSpc>
                <a:spcPct val="85000"/>
              </a:lnSpc>
              <a:spcBef>
                <a:spcPts val="1300"/>
              </a:spcBef>
              <a:buFont typeface="Arial" pitchFamily="34" charset="0"/>
              <a:buNone/>
              <a:defRPr sz="2200" b="0" kern="1200" cap="all" baseline="0">
                <a:solidFill>
                  <a:schemeClr val="tx1">
                    <a:lumMod val="85000"/>
                    <a:lumOff val="15000"/>
                  </a:schemeClr>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800" b="1"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9pPr>
          </a:lstStyle>
          <a:p>
            <a:endParaRPr lang="en-US"/>
          </a:p>
        </p:txBody>
      </p:sp>
      <p:sp>
        <p:nvSpPr>
          <p:cNvPr id="16" name="Content Placeholder 3">
            <a:extLst>
              <a:ext uri="{FF2B5EF4-FFF2-40B4-BE49-F238E27FC236}">
                <a16:creationId xmlns:a16="http://schemas.microsoft.com/office/drawing/2014/main" id="{83A54740-3E25-4BFB-A9FC-2FC76D5165A2}"/>
              </a:ext>
            </a:extLst>
          </p:cNvPr>
          <p:cNvSpPr txBox="1">
            <a:spLocks/>
          </p:cNvSpPr>
          <p:nvPr/>
        </p:nvSpPr>
        <p:spPr>
          <a:xfrm>
            <a:off x="4158487" y="2763867"/>
            <a:ext cx="3123184" cy="32004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endParaRPr lang="en-US"/>
          </a:p>
        </p:txBody>
      </p:sp>
      <p:sp>
        <p:nvSpPr>
          <p:cNvPr id="19" name="Text Placeholder 2">
            <a:extLst>
              <a:ext uri="{FF2B5EF4-FFF2-40B4-BE49-F238E27FC236}">
                <a16:creationId xmlns:a16="http://schemas.microsoft.com/office/drawing/2014/main" id="{E46E60C1-B0E0-4635-A8DE-0BCA977E61BB}"/>
              </a:ext>
            </a:extLst>
          </p:cNvPr>
          <p:cNvSpPr txBox="1">
            <a:spLocks/>
          </p:cNvSpPr>
          <p:nvPr/>
        </p:nvSpPr>
        <p:spPr>
          <a:xfrm>
            <a:off x="7995918" y="2029684"/>
            <a:ext cx="3123184" cy="723400"/>
          </a:xfrm>
          <a:prstGeom prst="rect">
            <a:avLst/>
          </a:prstGeom>
        </p:spPr>
        <p:txBody>
          <a:bodyPr vert="horz" lIns="91440" tIns="45720" rIns="91440" bIns="45720" rtlCol="0" anchor="ctr">
            <a:normAutofit/>
          </a:bodyPr>
          <a:lstStyle>
            <a:lvl1pPr marL="0" indent="0" algn="l" defTabSz="914400" rtl="0" eaLnBrk="1" latinLnBrk="0" hangingPunct="1">
              <a:lnSpc>
                <a:spcPct val="85000"/>
              </a:lnSpc>
              <a:spcBef>
                <a:spcPts val="1300"/>
              </a:spcBef>
              <a:buFont typeface="Arial" pitchFamily="34" charset="0"/>
              <a:buNone/>
              <a:defRPr sz="2200" b="0" kern="1200" cap="all" baseline="0">
                <a:solidFill>
                  <a:schemeClr val="tx1">
                    <a:lumMod val="85000"/>
                    <a:lumOff val="15000"/>
                  </a:schemeClr>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800" b="1"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9pPr>
          </a:lstStyle>
          <a:p>
            <a:endParaRPr lang="en-US"/>
          </a:p>
        </p:txBody>
      </p:sp>
      <p:sp>
        <p:nvSpPr>
          <p:cNvPr id="20" name="Content Placeholder 3">
            <a:extLst>
              <a:ext uri="{FF2B5EF4-FFF2-40B4-BE49-F238E27FC236}">
                <a16:creationId xmlns:a16="http://schemas.microsoft.com/office/drawing/2014/main" id="{A7ADACE0-A169-4AFE-B10F-12D200CE8AAF}"/>
              </a:ext>
            </a:extLst>
          </p:cNvPr>
          <p:cNvSpPr txBox="1">
            <a:spLocks/>
          </p:cNvSpPr>
          <p:nvPr/>
        </p:nvSpPr>
        <p:spPr>
          <a:xfrm>
            <a:off x="8306815" y="2753084"/>
            <a:ext cx="3123184" cy="32004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endParaRPr lang="en-US"/>
          </a:p>
        </p:txBody>
      </p:sp>
      <p:sp>
        <p:nvSpPr>
          <p:cNvPr id="21" name="Text Placeholder 2">
            <a:extLst>
              <a:ext uri="{FF2B5EF4-FFF2-40B4-BE49-F238E27FC236}">
                <a16:creationId xmlns:a16="http://schemas.microsoft.com/office/drawing/2014/main" id="{7F4736CA-4852-4E13-8545-3DCF11FA1227}"/>
              </a:ext>
            </a:extLst>
          </p:cNvPr>
          <p:cNvSpPr txBox="1">
            <a:spLocks/>
          </p:cNvSpPr>
          <p:nvPr/>
        </p:nvSpPr>
        <p:spPr>
          <a:xfrm>
            <a:off x="8354565" y="2051250"/>
            <a:ext cx="3123184" cy="723400"/>
          </a:xfrm>
          <a:prstGeom prst="rect">
            <a:avLst/>
          </a:prstGeom>
        </p:spPr>
        <p:txBody>
          <a:bodyPr vert="horz" lIns="91440" tIns="45720" rIns="91440" bIns="45720" rtlCol="0" anchor="ctr">
            <a:normAutofit/>
          </a:bodyPr>
          <a:lstStyle>
            <a:lvl1pPr marL="0" indent="0" algn="l" defTabSz="914400" rtl="0" eaLnBrk="1" latinLnBrk="0" hangingPunct="1">
              <a:lnSpc>
                <a:spcPct val="85000"/>
              </a:lnSpc>
              <a:spcBef>
                <a:spcPts val="1300"/>
              </a:spcBef>
              <a:buFont typeface="Arial" pitchFamily="34" charset="0"/>
              <a:buNone/>
              <a:defRPr sz="2200" b="0" kern="1200" cap="all" baseline="0">
                <a:solidFill>
                  <a:schemeClr val="tx1">
                    <a:lumMod val="85000"/>
                    <a:lumOff val="15000"/>
                  </a:schemeClr>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800" b="1"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9pPr>
          </a:lstStyle>
          <a:p>
            <a:r>
              <a:rPr lang="en-US" dirty="0"/>
              <a:t>Odds Ratio</a:t>
            </a:r>
          </a:p>
        </p:txBody>
      </p:sp>
      <p:sp>
        <p:nvSpPr>
          <p:cNvPr id="22" name="Text Placeholder 2">
            <a:extLst>
              <a:ext uri="{FF2B5EF4-FFF2-40B4-BE49-F238E27FC236}">
                <a16:creationId xmlns:a16="http://schemas.microsoft.com/office/drawing/2014/main" id="{5AB1FCA2-9A16-4D88-B73E-8535FF3DA06E}"/>
              </a:ext>
            </a:extLst>
          </p:cNvPr>
          <p:cNvSpPr txBox="1">
            <a:spLocks/>
          </p:cNvSpPr>
          <p:nvPr/>
        </p:nvSpPr>
        <p:spPr>
          <a:xfrm>
            <a:off x="4476490" y="2040467"/>
            <a:ext cx="3123184" cy="723400"/>
          </a:xfrm>
          <a:prstGeom prst="rect">
            <a:avLst/>
          </a:prstGeom>
        </p:spPr>
        <p:txBody>
          <a:bodyPr vert="horz" lIns="91440" tIns="45720" rIns="91440" bIns="45720" rtlCol="0" anchor="ctr">
            <a:normAutofit/>
          </a:bodyPr>
          <a:lstStyle>
            <a:lvl1pPr marL="0" indent="0" algn="l" defTabSz="914400" rtl="0" eaLnBrk="1" latinLnBrk="0" hangingPunct="1">
              <a:lnSpc>
                <a:spcPct val="85000"/>
              </a:lnSpc>
              <a:spcBef>
                <a:spcPts val="1300"/>
              </a:spcBef>
              <a:buFont typeface="Arial" pitchFamily="34" charset="0"/>
              <a:buNone/>
              <a:defRPr sz="2200" b="0" kern="1200" cap="all" baseline="0">
                <a:solidFill>
                  <a:schemeClr val="tx1">
                    <a:lumMod val="85000"/>
                    <a:lumOff val="15000"/>
                  </a:schemeClr>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800" b="1"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600" b="1" kern="1200">
                <a:solidFill>
                  <a:schemeClr val="tx1">
                    <a:lumMod val="85000"/>
                    <a:lumOff val="15000"/>
                  </a:schemeClr>
                </a:solidFill>
                <a:latin typeface="+mn-lt"/>
                <a:ea typeface="+mn-ea"/>
                <a:cs typeface="+mn-cs"/>
              </a:defRPr>
            </a:lvl9pPr>
          </a:lstStyle>
          <a:p>
            <a:r>
              <a:rPr lang="en-US" dirty="0"/>
              <a:t>Multiplicative Effect</a:t>
            </a:r>
          </a:p>
        </p:txBody>
      </p:sp>
      <mc:AlternateContent xmlns:mc="http://schemas.openxmlformats.org/markup-compatibility/2006" xmlns:a14="http://schemas.microsoft.com/office/drawing/2010/main">
        <mc:Choice Requires="a14">
          <p:sp>
            <p:nvSpPr>
              <p:cNvPr id="23" name="Content Placeholder 3">
                <a:extLst>
                  <a:ext uri="{FF2B5EF4-FFF2-40B4-BE49-F238E27FC236}">
                    <a16:creationId xmlns:a16="http://schemas.microsoft.com/office/drawing/2014/main" id="{051238A6-9318-4B67-A440-57B7D21BA89D}"/>
                  </a:ext>
                </a:extLst>
              </p:cNvPr>
              <p:cNvSpPr txBox="1">
                <a:spLocks/>
              </p:cNvSpPr>
              <p:nvPr/>
            </p:nvSpPr>
            <p:spPr>
              <a:xfrm>
                <a:off x="8306813" y="2763867"/>
                <a:ext cx="3123184" cy="32004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14:m>
                  <m:oMath xmlns:m="http://schemas.openxmlformats.org/officeDocument/2006/math">
                    <m:f>
                      <m:fPr>
                        <m:type m:val="skw"/>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Pr</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1</m:t>
                                    </m:r>
                                  </m:sup>
                                </m:sSup>
                                <m:r>
                                  <a:rPr lang="en-US" b="0" i="1" smtClean="0">
                                    <a:latin typeface="Cambria Math" panose="02040503050406030204" pitchFamily="18" charset="0"/>
                                  </a:rPr>
                                  <m:t>=1</m:t>
                                </m:r>
                              </m:e>
                            </m:d>
                          </m:num>
                          <m:den>
                            <m:r>
                              <m:rPr>
                                <m:nor/>
                              </m:rPr>
                              <a:rPr lang="en-US">
                                <a:latin typeface="Cambria Math" panose="02040503050406030204" pitchFamily="18" charset="0"/>
                              </a:rPr>
                              <m:t>Pr</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1</m:t>
                                    </m:r>
                                  </m:sup>
                                </m:sSup>
                                <m:r>
                                  <a:rPr lang="en-US" b="0" i="1" smtClean="0">
                                    <a:latin typeface="Cambria Math" panose="02040503050406030204" pitchFamily="18" charset="0"/>
                                  </a:rPr>
                                  <m:t>=0</m:t>
                                </m:r>
                              </m:e>
                            </m:d>
                          </m:den>
                        </m:f>
                      </m:num>
                      <m:den>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Pr</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0</m:t>
                                    </m:r>
                                  </m:sup>
                                </m:sSup>
                                <m:r>
                                  <a:rPr lang="en-US" b="0" i="1" smtClean="0">
                                    <a:latin typeface="Cambria Math" panose="02040503050406030204" pitchFamily="18" charset="0"/>
                                  </a:rPr>
                                  <m:t>=1</m:t>
                                </m:r>
                              </m:e>
                            </m:d>
                          </m:num>
                          <m:den>
                            <m:r>
                              <m:rPr>
                                <m:nor/>
                              </m:rPr>
                              <a:rPr lang="en-US" b="0" i="0" smtClean="0">
                                <a:latin typeface="Cambria Math" panose="02040503050406030204" pitchFamily="18" charset="0"/>
                              </a:rPr>
                              <m:t>Pr</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0</m:t>
                                    </m:r>
                                  </m:sup>
                                </m:sSup>
                                <m:r>
                                  <a:rPr lang="en-US" b="0" i="1" smtClean="0">
                                    <a:latin typeface="Cambria Math" panose="02040503050406030204" pitchFamily="18" charset="0"/>
                                  </a:rPr>
                                  <m:t>=1</m:t>
                                </m:r>
                              </m:e>
                            </m:d>
                          </m:den>
                        </m:f>
                      </m:den>
                    </m:f>
                  </m:oMath>
                </a14:m>
                <a:endParaRPr lang="en-US" dirty="0"/>
              </a:p>
              <a:p>
                <a:endParaRPr lang="en-US" dirty="0"/>
              </a:p>
              <a:p>
                <a:r>
                  <a:rPr lang="en-US" dirty="0"/>
                  <a:t>for binary </a:t>
                </a:r>
                <a14:m>
                  <m:oMath xmlns:m="http://schemas.openxmlformats.org/officeDocument/2006/math">
                    <m:r>
                      <a:rPr lang="en-US" b="0" i="1" smtClean="0">
                        <a:latin typeface="Cambria Math" panose="02040503050406030204" pitchFamily="18" charset="0"/>
                      </a:rPr>
                      <m:t>𝑌</m:t>
                    </m:r>
                  </m:oMath>
                </a14:m>
                <a:r>
                  <a:rPr lang="en-US" dirty="0"/>
                  <a:t>: </a:t>
                </a:r>
                <a14:m>
                  <m:oMath xmlns:m="http://schemas.openxmlformats.org/officeDocument/2006/math">
                    <m:r>
                      <a:rPr lang="en-US" b="0" i="1" dirty="0" smtClean="0">
                        <a:latin typeface="Cambria Math" panose="02040503050406030204" pitchFamily="18" charset="0"/>
                      </a:rPr>
                      <m:t>𝔼</m:t>
                    </m:r>
                    <m:r>
                      <a:rPr lang="en-US" b="0" i="1" dirty="0" smtClean="0">
                        <a:latin typeface="Cambria Math" panose="02040503050406030204" pitchFamily="18" charset="0"/>
                      </a:rPr>
                      <m:t>=</m:t>
                    </m:r>
                    <m:r>
                      <m:rPr>
                        <m:nor/>
                      </m:rPr>
                      <a:rPr lang="en-US" b="0" i="0" dirty="0" smtClean="0">
                        <a:latin typeface="Cambria Math" panose="02040503050406030204" pitchFamily="18" charset="0"/>
                      </a:rPr>
                      <m:t>Pr</m:t>
                    </m:r>
                  </m:oMath>
                </a14:m>
                <a:endParaRPr lang="en-US" dirty="0"/>
              </a:p>
            </p:txBody>
          </p:sp>
        </mc:Choice>
        <mc:Fallback xmlns="">
          <p:sp>
            <p:nvSpPr>
              <p:cNvPr id="23" name="Content Placeholder 3">
                <a:extLst>
                  <a:ext uri="{FF2B5EF4-FFF2-40B4-BE49-F238E27FC236}">
                    <a16:creationId xmlns:a16="http://schemas.microsoft.com/office/drawing/2014/main" id="{051238A6-9318-4B67-A440-57B7D21BA89D}"/>
                  </a:ext>
                </a:extLst>
              </p:cNvPr>
              <p:cNvSpPr txBox="1">
                <a:spLocks noRot="1" noChangeAspect="1" noMove="1" noResize="1" noEditPoints="1" noAdjustHandles="1" noChangeArrowheads="1" noChangeShapeType="1" noTextEdit="1"/>
              </p:cNvSpPr>
              <p:nvPr/>
            </p:nvSpPr>
            <p:spPr>
              <a:xfrm>
                <a:off x="8306813" y="2763867"/>
                <a:ext cx="3123184" cy="3200400"/>
              </a:xfrm>
              <a:prstGeom prst="rect">
                <a:avLst/>
              </a:prstGeom>
              <a:blipFill>
                <a:blip r:embed="rId5"/>
                <a:stretch>
                  <a:fillRect l="-195" t="-1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3F442CC-A470-48DB-A714-4274E61AC397}"/>
                  </a:ext>
                </a:extLst>
              </p:cNvPr>
              <p:cNvSpPr txBox="1"/>
              <p:nvPr/>
            </p:nvSpPr>
            <p:spPr>
              <a:xfrm>
                <a:off x="676656" y="5003099"/>
                <a:ext cx="8887757" cy="1065035"/>
              </a:xfrm>
              <a:prstGeom prst="rect">
                <a:avLst/>
              </a:prstGeom>
              <a:no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𝔼</m:t>
                        </m:r>
                      </m:e>
                      <m:sub>
                        <m:r>
                          <a:rPr lang="en-US" sz="2800" b="0" i="1" smtClean="0">
                            <a:latin typeface="Cambria Math" panose="02040503050406030204" pitchFamily="18" charset="0"/>
                          </a:rPr>
                          <m:t>𝑖</m:t>
                        </m:r>
                      </m:sub>
                    </m:sSub>
                    <m:d>
                      <m:dPr>
                        <m:begChr m:val="["/>
                        <m:endChr m:val="]"/>
                        <m:ctrlPr>
                          <a:rPr lang="en-US" sz="2800" b="0" i="1" smtClean="0">
                            <a:latin typeface="Cambria Math" panose="02040503050406030204" pitchFamily="18" charset="0"/>
                          </a:rPr>
                        </m:ctrlPr>
                      </m:dPr>
                      <m:e>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1</m:t>
                            </m:r>
                          </m:sup>
                        </m:sSubSup>
                      </m:e>
                    </m:d>
                  </m:oMath>
                </a14:m>
                <a:r>
                  <a:rPr lang="en-US" sz="2800" dirty="0"/>
                  <a:t> - if we were to </a:t>
                </a:r>
                <a:r>
                  <a:rPr lang="en-US" sz="2800" b="1" dirty="0"/>
                  <a:t>give</a:t>
                </a:r>
                <a:r>
                  <a:rPr lang="en-US" sz="2800" dirty="0"/>
                  <a:t> </a:t>
                </a:r>
                <a:r>
                  <a:rPr lang="en-US" sz="2800" b="1" dirty="0"/>
                  <a:t>everyone</a:t>
                </a:r>
                <a:r>
                  <a:rPr lang="en-US" sz="2800" dirty="0"/>
                  <a:t> the treatment</a:t>
                </a:r>
              </a:p>
              <a:p>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𝔼</m:t>
                        </m:r>
                      </m:e>
                      <m:sub>
                        <m:r>
                          <a:rPr lang="en-US" sz="2800" i="1">
                            <a:latin typeface="Cambria Math" panose="02040503050406030204" pitchFamily="18" charset="0"/>
                          </a:rPr>
                          <m:t>𝑖</m:t>
                        </m:r>
                      </m:sub>
                    </m:sSub>
                    <m:d>
                      <m:dPr>
                        <m:begChr m:val="["/>
                        <m:endChr m:val="]"/>
                        <m:ctrlPr>
                          <a:rPr lang="en-US" sz="2800" i="1">
                            <a:latin typeface="Cambria Math" panose="02040503050406030204" pitchFamily="18" charset="0"/>
                          </a:rPr>
                        </m:ctrlPr>
                      </m:dPr>
                      <m:e>
                        <m:sSubSup>
                          <m:sSubSupPr>
                            <m:ctrlPr>
                              <a:rPr lang="en-US" sz="2800" b="0" i="1" smtClean="0">
                                <a:latin typeface="Cambria Math" panose="02040503050406030204" pitchFamily="18" charset="0"/>
                              </a:rPr>
                            </m:ctrlPr>
                          </m:sSubSupPr>
                          <m:e>
                            <m:r>
                              <a:rPr lang="en-US" sz="2800" i="1">
                                <a:latin typeface="Cambria Math" panose="02040503050406030204" pitchFamily="18" charset="0"/>
                              </a:rPr>
                              <m:t>𝑌</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0</m:t>
                            </m:r>
                          </m:sup>
                        </m:sSubSup>
                      </m:e>
                    </m:d>
                  </m:oMath>
                </a14:m>
                <a:r>
                  <a:rPr lang="en-US" sz="2800" dirty="0"/>
                  <a:t> - if we were to </a:t>
                </a:r>
                <a:r>
                  <a:rPr lang="en-US" sz="2800" b="1" dirty="0"/>
                  <a:t>deny</a:t>
                </a:r>
                <a:r>
                  <a:rPr lang="en-US" sz="2800" dirty="0"/>
                  <a:t> </a:t>
                </a:r>
                <a:r>
                  <a:rPr lang="en-US" sz="2800" b="1" dirty="0"/>
                  <a:t>everyone</a:t>
                </a:r>
                <a:r>
                  <a:rPr lang="en-US" sz="2800" dirty="0"/>
                  <a:t> from the treatment</a:t>
                </a:r>
              </a:p>
            </p:txBody>
          </p:sp>
        </mc:Choice>
        <mc:Fallback xmlns="">
          <p:sp>
            <p:nvSpPr>
              <p:cNvPr id="24" name="TextBox 23">
                <a:extLst>
                  <a:ext uri="{FF2B5EF4-FFF2-40B4-BE49-F238E27FC236}">
                    <a16:creationId xmlns:a16="http://schemas.microsoft.com/office/drawing/2014/main" id="{83F442CC-A470-48DB-A714-4274E61AC397}"/>
                  </a:ext>
                </a:extLst>
              </p:cNvPr>
              <p:cNvSpPr txBox="1">
                <a:spLocks noRot="1" noChangeAspect="1" noMove="1" noResize="1" noEditPoints="1" noAdjustHandles="1" noChangeArrowheads="1" noChangeShapeType="1" noTextEdit="1"/>
              </p:cNvSpPr>
              <p:nvPr/>
            </p:nvSpPr>
            <p:spPr>
              <a:xfrm>
                <a:off x="676656" y="5003099"/>
                <a:ext cx="8887757" cy="1065035"/>
              </a:xfrm>
              <a:prstGeom prst="rect">
                <a:avLst/>
              </a:prstGeom>
              <a:blipFill>
                <a:blip r:embed="rId6"/>
                <a:stretch>
                  <a:fillRect t="-2874" b="-13793"/>
                </a:stretch>
              </a:blipFill>
            </p:spPr>
            <p:txBody>
              <a:bodyPr/>
              <a:lstStyle/>
              <a:p>
                <a:r>
                  <a:rPr lang="en-US">
                    <a:noFill/>
                  </a:rPr>
                  <a:t> </a:t>
                </a:r>
              </a:p>
            </p:txBody>
          </p:sp>
        </mc:Fallback>
      </mc:AlternateContent>
    </p:spTree>
    <p:extLst>
      <p:ext uri="{BB962C8B-B14F-4D97-AF65-F5344CB8AC3E}">
        <p14:creationId xmlns:p14="http://schemas.microsoft.com/office/powerpoint/2010/main" val="3515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8057-4182-4419-821E-6186A8EB2DE7}"/>
              </a:ext>
            </a:extLst>
          </p:cNvPr>
          <p:cNvSpPr>
            <a:spLocks noGrp="1"/>
          </p:cNvSpPr>
          <p:nvPr>
            <p:ph type="title"/>
          </p:nvPr>
        </p:nvSpPr>
        <p:spPr/>
        <p:txBody>
          <a:bodyPr/>
          <a:lstStyle/>
          <a:p>
            <a:r>
              <a:rPr lang="en-US" dirty="0"/>
              <a:t>The Fundamental Problem of Causal Inference	</a:t>
            </a:r>
            <a:r>
              <a:rPr lang="en-US" sz="3200" dirty="0"/>
              <a:t>(Holland 86’)</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5BAEAC-E6CC-4B71-9613-22C145F258AA}"/>
                  </a:ext>
                </a:extLst>
              </p:cNvPr>
              <p:cNvSpPr>
                <a:spLocks noGrp="1"/>
              </p:cNvSpPr>
              <p:nvPr>
                <p:ph idx="1"/>
              </p:nvPr>
            </p:nvSpPr>
            <p:spPr>
              <a:xfrm>
                <a:off x="676656" y="2011680"/>
                <a:ext cx="10753725" cy="4346787"/>
              </a:xfrm>
            </p:spPr>
            <p:txBody>
              <a:bodyPr>
                <a:normAutofit/>
              </a:bodyPr>
              <a:lstStyle/>
              <a:p>
                <a:endParaRPr lang="en-US" dirty="0"/>
              </a:p>
              <a:p>
                <a:endParaRPr lang="en-US" dirty="0"/>
              </a:p>
              <a:p>
                <a:endParaRPr lang="en-US" dirty="0"/>
              </a:p>
              <a:p>
                <a:endParaRPr lang="en-US" dirty="0"/>
              </a:p>
              <a:p>
                <a:endParaRPr lang="en-US" dirty="0"/>
              </a:p>
              <a:p>
                <a:pPr algn="ctr"/>
                <a:endParaRPr lang="en-US" sz="3200" dirty="0"/>
              </a:p>
              <a:p>
                <a:pPr algn="ctr">
                  <a:spcBef>
                    <a:spcPts val="4200"/>
                  </a:spcBef>
                </a:pPr>
                <a:r>
                  <a:rPr lang="en-US" sz="3200" dirty="0"/>
                  <a:t>You cannot observe both </a:t>
                </a:r>
                <a14:m>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𝑌</m:t>
                        </m:r>
                      </m:e>
                      <m:sub>
                        <m:r>
                          <a:rPr lang="en-US" sz="3200" b="0" i="1" smtClean="0">
                            <a:latin typeface="Cambria Math" panose="02040503050406030204" pitchFamily="18" charset="0"/>
                          </a:rPr>
                          <m:t>𝑖</m:t>
                        </m:r>
                      </m:sub>
                      <m:sup>
                        <m:r>
                          <a:rPr lang="en-US" sz="3200" b="0" i="1" smtClean="0">
                            <a:latin typeface="Cambria Math" panose="02040503050406030204" pitchFamily="18" charset="0"/>
                          </a:rPr>
                          <m:t>1</m:t>
                        </m:r>
                      </m:sup>
                    </m:sSubSup>
                  </m:oMath>
                </a14:m>
                <a:r>
                  <a:rPr lang="en-US" sz="3200" dirty="0"/>
                  <a:t> </a:t>
                </a:r>
                <a:r>
                  <a:rPr lang="en-US" sz="3200" b="1" dirty="0"/>
                  <a:t>and</a:t>
                </a:r>
                <a:r>
                  <a:rPr lang="en-US" sz="3200" dirty="0"/>
                  <a:t> </a:t>
                </a:r>
                <a14:m>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𝑌</m:t>
                        </m:r>
                      </m:e>
                      <m:sub>
                        <m:r>
                          <a:rPr lang="en-US" sz="3200" b="0" i="1" smtClean="0">
                            <a:latin typeface="Cambria Math" panose="02040503050406030204" pitchFamily="18" charset="0"/>
                          </a:rPr>
                          <m:t>𝑖</m:t>
                        </m:r>
                      </m:sub>
                      <m:sup>
                        <m:r>
                          <a:rPr lang="en-US" sz="3200" b="0" i="1" smtClean="0">
                            <a:latin typeface="Cambria Math" panose="02040503050406030204" pitchFamily="18" charset="0"/>
                          </a:rPr>
                          <m:t>0</m:t>
                        </m:r>
                      </m:sup>
                    </m:sSubSup>
                  </m:oMath>
                </a14:m>
                <a:r>
                  <a:rPr lang="en-US" sz="3200" dirty="0"/>
                  <a:t> for any individual </a:t>
                </a:r>
                <a14:m>
                  <m:oMath xmlns:m="http://schemas.openxmlformats.org/officeDocument/2006/math">
                    <m:r>
                      <a:rPr lang="en-US" sz="3200" b="0" i="1" smtClean="0">
                        <a:latin typeface="Cambria Math" panose="02040503050406030204" pitchFamily="18" charset="0"/>
                      </a:rPr>
                      <m:t>𝑖</m:t>
                    </m:r>
                  </m:oMath>
                </a14:m>
                <a:endParaRPr lang="en-US" sz="320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15BAEAC-E6CC-4B71-9613-22C145F258AA}"/>
                  </a:ext>
                </a:extLst>
              </p:cNvPr>
              <p:cNvSpPr>
                <a:spLocks noGrp="1" noRot="1" noChangeAspect="1" noMove="1" noResize="1" noEditPoints="1" noAdjustHandles="1" noChangeArrowheads="1" noChangeShapeType="1" noTextEdit="1"/>
              </p:cNvSpPr>
              <p:nvPr>
                <p:ph idx="1"/>
              </p:nvPr>
            </p:nvSpPr>
            <p:spPr>
              <a:xfrm>
                <a:off x="676656" y="2011680"/>
                <a:ext cx="10753725" cy="4346787"/>
              </a:xfr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1A5C8C1-10DA-46B8-B8D4-A163F0782007}"/>
              </a:ext>
            </a:extLst>
          </p:cNvPr>
          <p:cNvPicPr>
            <a:picLocks noChangeAspect="1"/>
          </p:cNvPicPr>
          <p:nvPr/>
        </p:nvPicPr>
        <p:blipFill>
          <a:blip r:embed="rId4"/>
          <a:stretch>
            <a:fillRect/>
          </a:stretch>
        </p:blipFill>
        <p:spPr>
          <a:xfrm>
            <a:off x="2968988" y="2262810"/>
            <a:ext cx="6149245" cy="2565982"/>
          </a:xfrm>
          <a:prstGeom prst="rect">
            <a:avLst/>
          </a:prstGeom>
        </p:spPr>
      </p:pic>
    </p:spTree>
    <p:extLst>
      <p:ext uri="{BB962C8B-B14F-4D97-AF65-F5344CB8AC3E}">
        <p14:creationId xmlns:p14="http://schemas.microsoft.com/office/powerpoint/2010/main" val="157278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1B3B6-5FF1-40AF-9A5A-8FDF18906FAE}"/>
              </a:ext>
            </a:extLst>
          </p:cNvPr>
          <p:cNvPicPr>
            <a:picLocks noChangeAspect="1"/>
          </p:cNvPicPr>
          <p:nvPr/>
        </p:nvPicPr>
        <p:blipFill>
          <a:blip r:embed="rId3"/>
          <a:stretch>
            <a:fillRect/>
          </a:stretch>
        </p:blipFill>
        <p:spPr>
          <a:xfrm>
            <a:off x="325715" y="742142"/>
            <a:ext cx="5770285" cy="2325715"/>
          </a:xfrm>
          <a:prstGeom prst="rect">
            <a:avLst/>
          </a:prstGeom>
        </p:spPr>
      </p:pic>
      <p:pic>
        <p:nvPicPr>
          <p:cNvPr id="5" name="Picture 4">
            <a:extLst>
              <a:ext uri="{FF2B5EF4-FFF2-40B4-BE49-F238E27FC236}">
                <a16:creationId xmlns:a16="http://schemas.microsoft.com/office/drawing/2014/main" id="{121CB5EA-30F9-4291-9090-5D2F42EF1E07}"/>
              </a:ext>
            </a:extLst>
          </p:cNvPr>
          <p:cNvPicPr>
            <a:picLocks noChangeAspect="1"/>
          </p:cNvPicPr>
          <p:nvPr/>
        </p:nvPicPr>
        <p:blipFill>
          <a:blip r:embed="rId4"/>
          <a:stretch>
            <a:fillRect/>
          </a:stretch>
        </p:blipFill>
        <p:spPr>
          <a:xfrm>
            <a:off x="6096000" y="190500"/>
            <a:ext cx="6040074" cy="3429000"/>
          </a:xfrm>
          <a:prstGeom prst="rect">
            <a:avLst/>
          </a:prstGeom>
        </p:spPr>
      </p:pic>
      <p:pic>
        <p:nvPicPr>
          <p:cNvPr id="7" name="Picture 6">
            <a:extLst>
              <a:ext uri="{FF2B5EF4-FFF2-40B4-BE49-F238E27FC236}">
                <a16:creationId xmlns:a16="http://schemas.microsoft.com/office/drawing/2014/main" id="{4D856A63-C464-49E3-B2DB-C22092D760DF}"/>
              </a:ext>
            </a:extLst>
          </p:cNvPr>
          <p:cNvPicPr>
            <a:picLocks noChangeAspect="1"/>
          </p:cNvPicPr>
          <p:nvPr/>
        </p:nvPicPr>
        <p:blipFill>
          <a:blip r:embed="rId5"/>
          <a:stretch>
            <a:fillRect/>
          </a:stretch>
        </p:blipFill>
        <p:spPr>
          <a:xfrm>
            <a:off x="101213" y="3865102"/>
            <a:ext cx="8659091" cy="2692977"/>
          </a:xfrm>
          <a:prstGeom prst="rect">
            <a:avLst/>
          </a:prstGeom>
        </p:spPr>
      </p:pic>
      <p:pic>
        <p:nvPicPr>
          <p:cNvPr id="4" name="Picture 3">
            <a:extLst>
              <a:ext uri="{FF2B5EF4-FFF2-40B4-BE49-F238E27FC236}">
                <a16:creationId xmlns:a16="http://schemas.microsoft.com/office/drawing/2014/main" id="{0C33629D-E917-4497-80A2-A120909E09CF}"/>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a14:imgEffect>
                  </a14:imgLayer>
                </a14:imgProps>
              </a:ext>
            </a:extLst>
          </a:blip>
          <a:srcRect t="16921"/>
          <a:stretch/>
        </p:blipFill>
        <p:spPr>
          <a:xfrm>
            <a:off x="8778099" y="3865102"/>
            <a:ext cx="3333750" cy="2769638"/>
          </a:xfrm>
          <a:prstGeom prst="rect">
            <a:avLst/>
          </a:prstGeom>
        </p:spPr>
      </p:pic>
    </p:spTree>
    <p:extLst>
      <p:ext uri="{BB962C8B-B14F-4D97-AF65-F5344CB8AC3E}">
        <p14:creationId xmlns:p14="http://schemas.microsoft.com/office/powerpoint/2010/main" val="102503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4591-D3B5-41A3-A051-BF5AD85533AC}"/>
              </a:ext>
            </a:extLst>
          </p:cNvPr>
          <p:cNvSpPr>
            <a:spLocks noGrp="1"/>
          </p:cNvSpPr>
          <p:nvPr>
            <p:ph type="title"/>
          </p:nvPr>
        </p:nvSpPr>
        <p:spPr/>
        <p:txBody>
          <a:bodyPr/>
          <a:lstStyle/>
          <a:p>
            <a:r>
              <a:rPr lang="en-US" dirty="0"/>
              <a:t>The Fundamental Problem of Causal Inference</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4F0E6DB7-5CF6-4894-9392-3CFA83D26AC9}"/>
                  </a:ext>
                </a:extLst>
              </p:cNvPr>
              <p:cNvGraphicFramePr>
                <a:graphicFrameLocks noGrp="1"/>
              </p:cNvGraphicFramePr>
              <p:nvPr>
                <p:ph idx="1"/>
                <p:extLst>
                  <p:ext uri="{D42A27DB-BD31-4B8C-83A1-F6EECF244321}">
                    <p14:modId xmlns:p14="http://schemas.microsoft.com/office/powerpoint/2010/main" val="1966998396"/>
                  </p:ext>
                </p:extLst>
              </p:nvPr>
            </p:nvGraphicFramePr>
            <p:xfrm>
              <a:off x="3019611" y="3420626"/>
              <a:ext cx="6048000" cy="3208655"/>
            </p:xfrm>
            <a:graphic>
              <a:graphicData uri="http://schemas.openxmlformats.org/drawingml/2006/table">
                <a:tbl>
                  <a:tblPr firstRow="1" bandRow="1">
                    <a:tableStyleId>{6E25E649-3F16-4E02-A733-19D2CDBF48F0}</a:tableStyleId>
                  </a:tblPr>
                  <a:tblGrid>
                    <a:gridCol w="1512000">
                      <a:extLst>
                        <a:ext uri="{9D8B030D-6E8A-4147-A177-3AD203B41FA5}">
                          <a16:colId xmlns:a16="http://schemas.microsoft.com/office/drawing/2014/main" val="975921109"/>
                        </a:ext>
                      </a:extLst>
                    </a:gridCol>
                    <a:gridCol w="1512000">
                      <a:extLst>
                        <a:ext uri="{9D8B030D-6E8A-4147-A177-3AD203B41FA5}">
                          <a16:colId xmlns:a16="http://schemas.microsoft.com/office/drawing/2014/main" val="1134868960"/>
                        </a:ext>
                      </a:extLst>
                    </a:gridCol>
                    <a:gridCol w="1512000">
                      <a:extLst>
                        <a:ext uri="{9D8B030D-6E8A-4147-A177-3AD203B41FA5}">
                          <a16:colId xmlns:a16="http://schemas.microsoft.com/office/drawing/2014/main" val="2454817128"/>
                        </a:ext>
                      </a:extLst>
                    </a:gridCol>
                    <a:gridCol w="1512000">
                      <a:extLst>
                        <a:ext uri="{9D8B030D-6E8A-4147-A177-3AD203B41FA5}">
                          <a16:colId xmlns:a16="http://schemas.microsoft.com/office/drawing/2014/main" val="388241043"/>
                        </a:ext>
                      </a:extLst>
                    </a:gridCol>
                  </a:tblGrid>
                  <a:tr h="370840">
                    <a:tc>
                      <a:txBody>
                        <a:bodyPr/>
                        <a:lstStyle/>
                        <a:p>
                          <a:r>
                            <a:rPr lang="en-US" sz="2400" dirty="0"/>
                            <a:t>Participant</a:t>
                          </a:r>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𝑨</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smtClean="0">
                                        <a:latin typeface="Cambria Math" panose="02040503050406030204" pitchFamily="18" charset="0"/>
                                      </a:rPr>
                                      <m:t>𝒀</m:t>
                                    </m:r>
                                  </m:e>
                                  <m:sup>
                                    <m:r>
                                      <a:rPr lang="en-US" sz="2400" smtClean="0">
                                        <a:latin typeface="Cambria Math" panose="02040503050406030204" pitchFamily="18" charset="0"/>
                                      </a:rPr>
                                      <m:t>𝟏</m:t>
                                    </m:r>
                                  </m:sup>
                                </m:s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smtClean="0">
                                        <a:latin typeface="Cambria Math" panose="02040503050406030204" pitchFamily="18" charset="0"/>
                                      </a:rPr>
                                      <m:t>𝒀</m:t>
                                    </m:r>
                                  </m:e>
                                  <m:sup>
                                    <m:r>
                                      <a:rPr lang="en-US" sz="2400" smtClean="0">
                                        <a:latin typeface="Cambria Math" panose="02040503050406030204" pitchFamily="18" charset="0"/>
                                      </a:rPr>
                                      <m:t>𝟎</m:t>
                                    </m:r>
                                  </m:sup>
                                </m:sSup>
                              </m:oMath>
                            </m:oMathPara>
                          </a14:m>
                          <a:endParaRPr lang="en-US" sz="2400" dirty="0"/>
                        </a:p>
                      </a:txBody>
                      <a:tcPr/>
                    </a:tc>
                    <a:extLst>
                      <a:ext uri="{0D108BD9-81ED-4DB2-BD59-A6C34878D82A}">
                        <a16:rowId xmlns:a16="http://schemas.microsoft.com/office/drawing/2014/main" val="1816809192"/>
                      </a:ext>
                    </a:extLst>
                  </a:tr>
                  <a:tr h="370840">
                    <a:tc>
                      <a:txBody>
                        <a:bodyPr/>
                        <a:lstStyle/>
                        <a:p>
                          <a:pPr algn="l"/>
                          <a:r>
                            <a:rPr lang="en-US" sz="2400" b="1" dirty="0" err="1"/>
                            <a:t>Apu</a:t>
                          </a:r>
                          <a:endParaRPr lang="en-US" sz="2400" b="1" dirty="0"/>
                        </a:p>
                      </a:txBody>
                      <a:tcPr anchor="ctr"/>
                    </a:tc>
                    <a:tc>
                      <a:txBody>
                        <a:bodyPr/>
                        <a:lstStyle/>
                        <a:p>
                          <a:pPr algn="ctr"/>
                          <a:r>
                            <a:rPr lang="en-US" sz="2400" b="1" dirty="0"/>
                            <a:t>1</a:t>
                          </a:r>
                        </a:p>
                      </a:txBody>
                      <a:tcPr anchor="ctr"/>
                    </a:tc>
                    <a:tc>
                      <a:txBody>
                        <a:bodyPr/>
                        <a:lstStyle/>
                        <a:p>
                          <a:pPr algn="ctr"/>
                          <a:r>
                            <a:rPr lang="en-US" sz="2400" b="1" dirty="0"/>
                            <a:t>1</a:t>
                          </a:r>
                        </a:p>
                      </a:txBody>
                      <a:tcPr anchor="ctr"/>
                    </a:tc>
                    <a:tc>
                      <a:txBody>
                        <a:bodyPr/>
                        <a:lstStyle/>
                        <a:p>
                          <a:pPr algn="ctr"/>
                          <a:r>
                            <a:rPr lang="en-US" sz="2400" b="1" dirty="0"/>
                            <a:t>?</a:t>
                          </a:r>
                        </a:p>
                      </a:txBody>
                      <a:tcPr anchor="ctr"/>
                    </a:tc>
                    <a:extLst>
                      <a:ext uri="{0D108BD9-81ED-4DB2-BD59-A6C34878D82A}">
                        <a16:rowId xmlns:a16="http://schemas.microsoft.com/office/drawing/2014/main" val="3918387123"/>
                      </a:ext>
                    </a:extLst>
                  </a:tr>
                  <a:tr h="370840">
                    <a:tc>
                      <a:txBody>
                        <a:bodyPr/>
                        <a:lstStyle/>
                        <a:p>
                          <a:pPr algn="l"/>
                          <a:r>
                            <a:rPr lang="en-US" sz="2400" b="1" dirty="0"/>
                            <a:t>Bart</a:t>
                          </a:r>
                        </a:p>
                      </a:txBody>
                      <a:tcPr anchor="ctr"/>
                    </a:tc>
                    <a:tc>
                      <a:txBody>
                        <a:bodyPr/>
                        <a:lstStyle/>
                        <a:p>
                          <a:pPr algn="ctr"/>
                          <a:r>
                            <a:rPr lang="en-US" sz="2400" b="1" dirty="0"/>
                            <a:t>0</a:t>
                          </a:r>
                        </a:p>
                      </a:txBody>
                      <a:tcPr anchor="ctr"/>
                    </a:tc>
                    <a:tc>
                      <a:txBody>
                        <a:bodyPr/>
                        <a:lstStyle/>
                        <a:p>
                          <a:pPr algn="ctr"/>
                          <a:r>
                            <a:rPr lang="en-US" sz="2400" b="1" dirty="0"/>
                            <a:t>?</a:t>
                          </a:r>
                        </a:p>
                      </a:txBody>
                      <a:tcPr anchor="ctr"/>
                    </a:tc>
                    <a:tc>
                      <a:txBody>
                        <a:bodyPr/>
                        <a:lstStyle/>
                        <a:p>
                          <a:pPr algn="ctr"/>
                          <a:r>
                            <a:rPr lang="en-US" sz="2400" b="1" dirty="0"/>
                            <a:t>0</a:t>
                          </a:r>
                        </a:p>
                      </a:txBody>
                      <a:tcPr anchor="ctr"/>
                    </a:tc>
                    <a:extLst>
                      <a:ext uri="{0D108BD9-81ED-4DB2-BD59-A6C34878D82A}">
                        <a16:rowId xmlns:a16="http://schemas.microsoft.com/office/drawing/2014/main" val="3027055208"/>
                      </a:ext>
                    </a:extLst>
                  </a:tr>
                  <a:tr h="370840">
                    <a:tc>
                      <a:txBody>
                        <a:bodyPr/>
                        <a:lstStyle/>
                        <a:p>
                          <a:pPr algn="l"/>
                          <a:r>
                            <a:rPr lang="en-US" sz="2400" b="1" dirty="0"/>
                            <a:t>Carl</a:t>
                          </a:r>
                        </a:p>
                      </a:txBody>
                      <a:tcPr anchor="ctr"/>
                    </a:tc>
                    <a:tc>
                      <a:txBody>
                        <a:bodyPr/>
                        <a:lstStyle/>
                        <a:p>
                          <a:pPr algn="ctr"/>
                          <a:r>
                            <a:rPr lang="en-US" sz="2400" b="1" dirty="0"/>
                            <a:t>1</a:t>
                          </a:r>
                        </a:p>
                      </a:txBody>
                      <a:tcPr anchor="ctr"/>
                    </a:tc>
                    <a:tc>
                      <a:txBody>
                        <a:bodyPr/>
                        <a:lstStyle/>
                        <a:p>
                          <a:pPr algn="ctr"/>
                          <a:r>
                            <a:rPr lang="en-US" sz="2400" b="1" dirty="0"/>
                            <a:t>1</a:t>
                          </a:r>
                        </a:p>
                      </a:txBody>
                      <a:tcPr anchor="ctr"/>
                    </a:tc>
                    <a:tc>
                      <a:txBody>
                        <a:bodyPr/>
                        <a:lstStyle/>
                        <a:p>
                          <a:pPr algn="ctr"/>
                          <a:r>
                            <a:rPr lang="en-US" sz="2400" b="1" dirty="0"/>
                            <a:t>?</a:t>
                          </a:r>
                        </a:p>
                      </a:txBody>
                      <a:tcPr anchor="ctr"/>
                    </a:tc>
                    <a:extLst>
                      <a:ext uri="{0D108BD9-81ED-4DB2-BD59-A6C34878D82A}">
                        <a16:rowId xmlns:a16="http://schemas.microsoft.com/office/drawing/2014/main" val="886557919"/>
                      </a:ext>
                    </a:extLst>
                  </a:tr>
                  <a:tr h="370840">
                    <a:tc>
                      <a:txBody>
                        <a:bodyPr/>
                        <a:lstStyle/>
                        <a:p>
                          <a:pPr algn="l"/>
                          <a:r>
                            <a:rPr lang="en-US" sz="2400" b="1" dirty="0"/>
                            <a:t>Dr. Hibbert</a:t>
                          </a:r>
                        </a:p>
                      </a:txBody>
                      <a:tcPr anchor="ctr"/>
                    </a:tc>
                    <a:tc>
                      <a:txBody>
                        <a:bodyPr/>
                        <a:lstStyle/>
                        <a:p>
                          <a:pPr algn="ctr"/>
                          <a:r>
                            <a:rPr lang="en-US" sz="2400" b="1" dirty="0"/>
                            <a:t>1</a:t>
                          </a:r>
                        </a:p>
                      </a:txBody>
                      <a:tcPr anchor="ctr"/>
                    </a:tc>
                    <a:tc>
                      <a:txBody>
                        <a:bodyPr/>
                        <a:lstStyle/>
                        <a:p>
                          <a:pPr algn="ctr"/>
                          <a:r>
                            <a:rPr lang="en-US" sz="2400" b="1" dirty="0"/>
                            <a:t>0</a:t>
                          </a:r>
                        </a:p>
                      </a:txBody>
                      <a:tcPr anchor="ctr"/>
                    </a:tc>
                    <a:tc>
                      <a:txBody>
                        <a:bodyPr/>
                        <a:lstStyle/>
                        <a:p>
                          <a:pPr algn="ctr"/>
                          <a:r>
                            <a:rPr lang="en-US" sz="2400" b="1" dirty="0"/>
                            <a:t>?</a:t>
                          </a:r>
                        </a:p>
                      </a:txBody>
                      <a:tcPr anchor="ctr"/>
                    </a:tc>
                    <a:extLst>
                      <a:ext uri="{0D108BD9-81ED-4DB2-BD59-A6C34878D82A}">
                        <a16:rowId xmlns:a16="http://schemas.microsoft.com/office/drawing/2014/main" val="3036730606"/>
                      </a:ext>
                    </a:extLst>
                  </a:tr>
                  <a:tr h="370840">
                    <a:tc>
                      <a:txBody>
                        <a:bodyPr/>
                        <a:lstStyle/>
                        <a:p>
                          <a:pPr algn="l"/>
                          <a:r>
                            <a:rPr lang="en-US" sz="2400" b="1" dirty="0"/>
                            <a:t>Edna</a:t>
                          </a:r>
                        </a:p>
                      </a:txBody>
                      <a:tcPr anchor="ctr"/>
                    </a:tc>
                    <a:tc>
                      <a:txBody>
                        <a:bodyPr/>
                        <a:lstStyle/>
                        <a:p>
                          <a:pPr algn="ctr"/>
                          <a:r>
                            <a:rPr lang="en-US" sz="2400" b="1" dirty="0"/>
                            <a:t>0</a:t>
                          </a:r>
                        </a:p>
                      </a:txBody>
                      <a:tcPr anchor="ctr"/>
                    </a:tc>
                    <a:tc>
                      <a:txBody>
                        <a:bodyPr/>
                        <a:lstStyle/>
                        <a:p>
                          <a:pPr algn="ctr"/>
                          <a:r>
                            <a:rPr lang="en-US" sz="2400" b="1" dirty="0"/>
                            <a:t>?</a:t>
                          </a:r>
                        </a:p>
                      </a:txBody>
                      <a:tcPr anchor="ctr"/>
                    </a:tc>
                    <a:tc>
                      <a:txBody>
                        <a:bodyPr/>
                        <a:lstStyle/>
                        <a:p>
                          <a:pPr algn="ctr"/>
                          <a:r>
                            <a:rPr lang="en-US" sz="2400" b="1" dirty="0"/>
                            <a:t>1</a:t>
                          </a:r>
                        </a:p>
                      </a:txBody>
                      <a:tcPr anchor="ctr"/>
                    </a:tc>
                    <a:extLst>
                      <a:ext uri="{0D108BD9-81ED-4DB2-BD59-A6C34878D82A}">
                        <a16:rowId xmlns:a16="http://schemas.microsoft.com/office/drawing/2014/main" val="3470188623"/>
                      </a:ext>
                    </a:extLst>
                  </a:tr>
                  <a:tr h="370840">
                    <a:tc>
                      <a:txBody>
                        <a:bodyPr/>
                        <a:lstStyle/>
                        <a:p>
                          <a:pPr algn="l"/>
                          <a:r>
                            <a:rPr lang="en-US" sz="2400" b="1" dirty="0"/>
                            <a:t>Flanders</a:t>
                          </a:r>
                        </a:p>
                      </a:txBody>
                      <a:tcPr anchor="ctr"/>
                    </a:tc>
                    <a:tc>
                      <a:txBody>
                        <a:bodyPr/>
                        <a:lstStyle/>
                        <a:p>
                          <a:pPr algn="ctr"/>
                          <a:r>
                            <a:rPr lang="en-US" sz="2400" b="1" dirty="0"/>
                            <a:t>0</a:t>
                          </a:r>
                        </a:p>
                      </a:txBody>
                      <a:tcPr anchor="ctr"/>
                    </a:tc>
                    <a:tc>
                      <a:txBody>
                        <a:bodyPr/>
                        <a:lstStyle/>
                        <a:p>
                          <a:pPr algn="ctr"/>
                          <a:r>
                            <a:rPr lang="en-US" sz="2400" b="1" dirty="0"/>
                            <a:t>?</a:t>
                          </a:r>
                        </a:p>
                      </a:txBody>
                      <a:tcPr anchor="ctr"/>
                    </a:tc>
                    <a:tc>
                      <a:txBody>
                        <a:bodyPr/>
                        <a:lstStyle/>
                        <a:p>
                          <a:pPr algn="ctr"/>
                          <a:r>
                            <a:rPr lang="en-US" sz="2400" b="1" dirty="0"/>
                            <a:t>0</a:t>
                          </a:r>
                        </a:p>
                      </a:txBody>
                      <a:tcPr anchor="ctr"/>
                    </a:tc>
                    <a:extLst>
                      <a:ext uri="{0D108BD9-81ED-4DB2-BD59-A6C34878D82A}">
                        <a16:rowId xmlns:a16="http://schemas.microsoft.com/office/drawing/2014/main" val="1090983734"/>
                      </a:ext>
                    </a:extLst>
                  </a:tr>
                </a:tbl>
              </a:graphicData>
            </a:graphic>
          </p:graphicFrame>
        </mc:Choice>
        <mc:Fallback xmlns="">
          <p:graphicFrame>
            <p:nvGraphicFramePr>
              <p:cNvPr id="5" name="Content Placeholder 4">
                <a:extLst>
                  <a:ext uri="{FF2B5EF4-FFF2-40B4-BE49-F238E27FC236}">
                    <a16:creationId xmlns:a16="http://schemas.microsoft.com/office/drawing/2014/main" id="{4F0E6DB7-5CF6-4894-9392-3CFA83D26AC9}"/>
                  </a:ext>
                </a:extLst>
              </p:cNvPr>
              <p:cNvGraphicFramePr>
                <a:graphicFrameLocks noGrp="1"/>
              </p:cNvGraphicFramePr>
              <p:nvPr>
                <p:ph idx="1"/>
                <p:extLst>
                  <p:ext uri="{D42A27DB-BD31-4B8C-83A1-F6EECF244321}">
                    <p14:modId xmlns:p14="http://schemas.microsoft.com/office/powerpoint/2010/main" val="1966998396"/>
                  </p:ext>
                </p:extLst>
              </p:nvPr>
            </p:nvGraphicFramePr>
            <p:xfrm>
              <a:off x="3019611" y="3420626"/>
              <a:ext cx="6048000" cy="3208655"/>
            </p:xfrm>
            <a:graphic>
              <a:graphicData uri="http://schemas.openxmlformats.org/drawingml/2006/table">
                <a:tbl>
                  <a:tblPr firstRow="1" bandRow="1">
                    <a:tableStyleId>{6E25E649-3F16-4E02-A733-19D2CDBF48F0}</a:tableStyleId>
                  </a:tblPr>
                  <a:tblGrid>
                    <a:gridCol w="1512000">
                      <a:extLst>
                        <a:ext uri="{9D8B030D-6E8A-4147-A177-3AD203B41FA5}">
                          <a16:colId xmlns:a16="http://schemas.microsoft.com/office/drawing/2014/main" val="975921109"/>
                        </a:ext>
                      </a:extLst>
                    </a:gridCol>
                    <a:gridCol w="1512000">
                      <a:extLst>
                        <a:ext uri="{9D8B030D-6E8A-4147-A177-3AD203B41FA5}">
                          <a16:colId xmlns:a16="http://schemas.microsoft.com/office/drawing/2014/main" val="1134868960"/>
                        </a:ext>
                      </a:extLst>
                    </a:gridCol>
                    <a:gridCol w="1512000">
                      <a:extLst>
                        <a:ext uri="{9D8B030D-6E8A-4147-A177-3AD203B41FA5}">
                          <a16:colId xmlns:a16="http://schemas.microsoft.com/office/drawing/2014/main" val="2454817128"/>
                        </a:ext>
                      </a:extLst>
                    </a:gridCol>
                    <a:gridCol w="1512000">
                      <a:extLst>
                        <a:ext uri="{9D8B030D-6E8A-4147-A177-3AD203B41FA5}">
                          <a16:colId xmlns:a16="http://schemas.microsoft.com/office/drawing/2014/main" val="388241043"/>
                        </a:ext>
                      </a:extLst>
                    </a:gridCol>
                  </a:tblGrid>
                  <a:tr h="465455">
                    <a:tc>
                      <a:txBody>
                        <a:bodyPr/>
                        <a:lstStyle/>
                        <a:p>
                          <a:r>
                            <a:rPr lang="en-US" sz="2400" dirty="0"/>
                            <a:t>Participant</a:t>
                          </a:r>
                        </a:p>
                      </a:txBody>
                      <a:tcPr/>
                    </a:tc>
                    <a:tc>
                      <a:txBody>
                        <a:bodyPr/>
                        <a:lstStyle/>
                        <a:p>
                          <a:endParaRPr lang="en-US"/>
                        </a:p>
                      </a:txBody>
                      <a:tcPr>
                        <a:blipFill>
                          <a:blip r:embed="rId2"/>
                          <a:stretch>
                            <a:fillRect l="-99598" t="-10526" r="-200000" b="-622368"/>
                          </a:stretch>
                        </a:blipFill>
                      </a:tcPr>
                    </a:tc>
                    <a:tc>
                      <a:txBody>
                        <a:bodyPr/>
                        <a:lstStyle/>
                        <a:p>
                          <a:endParaRPr lang="en-US"/>
                        </a:p>
                      </a:txBody>
                      <a:tcPr>
                        <a:blipFill>
                          <a:blip r:embed="rId2"/>
                          <a:stretch>
                            <a:fillRect l="-200403" t="-10526" r="-100806" b="-622368"/>
                          </a:stretch>
                        </a:blipFill>
                      </a:tcPr>
                    </a:tc>
                    <a:tc>
                      <a:txBody>
                        <a:bodyPr/>
                        <a:lstStyle/>
                        <a:p>
                          <a:endParaRPr lang="en-US"/>
                        </a:p>
                      </a:txBody>
                      <a:tcPr>
                        <a:blipFill>
                          <a:blip r:embed="rId2"/>
                          <a:stretch>
                            <a:fillRect l="-300403" t="-10526" r="-806" b="-622368"/>
                          </a:stretch>
                        </a:blipFill>
                      </a:tcPr>
                    </a:tc>
                    <a:extLst>
                      <a:ext uri="{0D108BD9-81ED-4DB2-BD59-A6C34878D82A}">
                        <a16:rowId xmlns:a16="http://schemas.microsoft.com/office/drawing/2014/main" val="1816809192"/>
                      </a:ext>
                    </a:extLst>
                  </a:tr>
                  <a:tr h="457200">
                    <a:tc>
                      <a:txBody>
                        <a:bodyPr/>
                        <a:lstStyle/>
                        <a:p>
                          <a:pPr algn="l"/>
                          <a:r>
                            <a:rPr lang="en-US" sz="2400" b="1" dirty="0" err="1"/>
                            <a:t>Apu</a:t>
                          </a:r>
                          <a:endParaRPr lang="en-US" sz="2400" b="1" dirty="0"/>
                        </a:p>
                      </a:txBody>
                      <a:tcPr anchor="ctr"/>
                    </a:tc>
                    <a:tc>
                      <a:txBody>
                        <a:bodyPr/>
                        <a:lstStyle/>
                        <a:p>
                          <a:pPr algn="ctr"/>
                          <a:r>
                            <a:rPr lang="en-US" sz="2400" b="1" dirty="0"/>
                            <a:t>1</a:t>
                          </a:r>
                        </a:p>
                      </a:txBody>
                      <a:tcPr anchor="ctr"/>
                    </a:tc>
                    <a:tc>
                      <a:txBody>
                        <a:bodyPr/>
                        <a:lstStyle/>
                        <a:p>
                          <a:pPr algn="ctr"/>
                          <a:r>
                            <a:rPr lang="en-US" sz="2400" b="1" dirty="0"/>
                            <a:t>1</a:t>
                          </a:r>
                        </a:p>
                      </a:txBody>
                      <a:tcPr anchor="ctr"/>
                    </a:tc>
                    <a:tc>
                      <a:txBody>
                        <a:bodyPr/>
                        <a:lstStyle/>
                        <a:p>
                          <a:pPr algn="ctr"/>
                          <a:r>
                            <a:rPr lang="en-US" sz="2400" b="1" dirty="0"/>
                            <a:t>?</a:t>
                          </a:r>
                        </a:p>
                      </a:txBody>
                      <a:tcPr anchor="ctr"/>
                    </a:tc>
                    <a:extLst>
                      <a:ext uri="{0D108BD9-81ED-4DB2-BD59-A6C34878D82A}">
                        <a16:rowId xmlns:a16="http://schemas.microsoft.com/office/drawing/2014/main" val="3918387123"/>
                      </a:ext>
                    </a:extLst>
                  </a:tr>
                  <a:tr h="457200">
                    <a:tc>
                      <a:txBody>
                        <a:bodyPr/>
                        <a:lstStyle/>
                        <a:p>
                          <a:pPr algn="l"/>
                          <a:r>
                            <a:rPr lang="en-US" sz="2400" b="1" dirty="0"/>
                            <a:t>Bart</a:t>
                          </a:r>
                        </a:p>
                      </a:txBody>
                      <a:tcPr anchor="ctr"/>
                    </a:tc>
                    <a:tc>
                      <a:txBody>
                        <a:bodyPr/>
                        <a:lstStyle/>
                        <a:p>
                          <a:pPr algn="ctr"/>
                          <a:r>
                            <a:rPr lang="en-US" sz="2400" b="1" dirty="0"/>
                            <a:t>0</a:t>
                          </a:r>
                        </a:p>
                      </a:txBody>
                      <a:tcPr anchor="ctr"/>
                    </a:tc>
                    <a:tc>
                      <a:txBody>
                        <a:bodyPr/>
                        <a:lstStyle/>
                        <a:p>
                          <a:pPr algn="ctr"/>
                          <a:r>
                            <a:rPr lang="en-US" sz="2400" b="1" dirty="0"/>
                            <a:t>?</a:t>
                          </a:r>
                        </a:p>
                      </a:txBody>
                      <a:tcPr anchor="ctr"/>
                    </a:tc>
                    <a:tc>
                      <a:txBody>
                        <a:bodyPr/>
                        <a:lstStyle/>
                        <a:p>
                          <a:pPr algn="ctr"/>
                          <a:r>
                            <a:rPr lang="en-US" sz="2400" b="1" dirty="0"/>
                            <a:t>0</a:t>
                          </a:r>
                        </a:p>
                      </a:txBody>
                      <a:tcPr anchor="ctr"/>
                    </a:tc>
                    <a:extLst>
                      <a:ext uri="{0D108BD9-81ED-4DB2-BD59-A6C34878D82A}">
                        <a16:rowId xmlns:a16="http://schemas.microsoft.com/office/drawing/2014/main" val="3027055208"/>
                      </a:ext>
                    </a:extLst>
                  </a:tr>
                  <a:tr h="457200">
                    <a:tc>
                      <a:txBody>
                        <a:bodyPr/>
                        <a:lstStyle/>
                        <a:p>
                          <a:pPr algn="l"/>
                          <a:r>
                            <a:rPr lang="en-US" sz="2400" b="1" dirty="0"/>
                            <a:t>Carl</a:t>
                          </a:r>
                        </a:p>
                      </a:txBody>
                      <a:tcPr anchor="ctr"/>
                    </a:tc>
                    <a:tc>
                      <a:txBody>
                        <a:bodyPr/>
                        <a:lstStyle/>
                        <a:p>
                          <a:pPr algn="ctr"/>
                          <a:r>
                            <a:rPr lang="en-US" sz="2400" b="1" dirty="0"/>
                            <a:t>1</a:t>
                          </a:r>
                        </a:p>
                      </a:txBody>
                      <a:tcPr anchor="ctr"/>
                    </a:tc>
                    <a:tc>
                      <a:txBody>
                        <a:bodyPr/>
                        <a:lstStyle/>
                        <a:p>
                          <a:pPr algn="ctr"/>
                          <a:r>
                            <a:rPr lang="en-US" sz="2400" b="1" dirty="0"/>
                            <a:t>1</a:t>
                          </a:r>
                        </a:p>
                      </a:txBody>
                      <a:tcPr anchor="ctr"/>
                    </a:tc>
                    <a:tc>
                      <a:txBody>
                        <a:bodyPr/>
                        <a:lstStyle/>
                        <a:p>
                          <a:pPr algn="ctr"/>
                          <a:r>
                            <a:rPr lang="en-US" sz="2400" b="1" dirty="0"/>
                            <a:t>?</a:t>
                          </a:r>
                        </a:p>
                      </a:txBody>
                      <a:tcPr anchor="ctr"/>
                    </a:tc>
                    <a:extLst>
                      <a:ext uri="{0D108BD9-81ED-4DB2-BD59-A6C34878D82A}">
                        <a16:rowId xmlns:a16="http://schemas.microsoft.com/office/drawing/2014/main" val="886557919"/>
                      </a:ext>
                    </a:extLst>
                  </a:tr>
                  <a:tr h="457200">
                    <a:tc>
                      <a:txBody>
                        <a:bodyPr/>
                        <a:lstStyle/>
                        <a:p>
                          <a:pPr algn="l"/>
                          <a:r>
                            <a:rPr lang="en-US" sz="2400" b="1" dirty="0"/>
                            <a:t>Dr. Hibbert</a:t>
                          </a:r>
                        </a:p>
                      </a:txBody>
                      <a:tcPr anchor="ctr"/>
                    </a:tc>
                    <a:tc>
                      <a:txBody>
                        <a:bodyPr/>
                        <a:lstStyle/>
                        <a:p>
                          <a:pPr algn="ctr"/>
                          <a:r>
                            <a:rPr lang="en-US" sz="2400" b="1" dirty="0"/>
                            <a:t>1</a:t>
                          </a:r>
                        </a:p>
                      </a:txBody>
                      <a:tcPr anchor="ctr"/>
                    </a:tc>
                    <a:tc>
                      <a:txBody>
                        <a:bodyPr/>
                        <a:lstStyle/>
                        <a:p>
                          <a:pPr algn="ctr"/>
                          <a:r>
                            <a:rPr lang="en-US" sz="2400" b="1" dirty="0"/>
                            <a:t>0</a:t>
                          </a:r>
                        </a:p>
                      </a:txBody>
                      <a:tcPr anchor="ctr"/>
                    </a:tc>
                    <a:tc>
                      <a:txBody>
                        <a:bodyPr/>
                        <a:lstStyle/>
                        <a:p>
                          <a:pPr algn="ctr"/>
                          <a:r>
                            <a:rPr lang="en-US" sz="2400" b="1" dirty="0"/>
                            <a:t>?</a:t>
                          </a:r>
                        </a:p>
                      </a:txBody>
                      <a:tcPr anchor="ctr"/>
                    </a:tc>
                    <a:extLst>
                      <a:ext uri="{0D108BD9-81ED-4DB2-BD59-A6C34878D82A}">
                        <a16:rowId xmlns:a16="http://schemas.microsoft.com/office/drawing/2014/main" val="3036730606"/>
                      </a:ext>
                    </a:extLst>
                  </a:tr>
                  <a:tr h="457200">
                    <a:tc>
                      <a:txBody>
                        <a:bodyPr/>
                        <a:lstStyle/>
                        <a:p>
                          <a:pPr algn="l"/>
                          <a:r>
                            <a:rPr lang="en-US" sz="2400" b="1" dirty="0"/>
                            <a:t>Edna</a:t>
                          </a:r>
                        </a:p>
                      </a:txBody>
                      <a:tcPr anchor="ctr"/>
                    </a:tc>
                    <a:tc>
                      <a:txBody>
                        <a:bodyPr/>
                        <a:lstStyle/>
                        <a:p>
                          <a:pPr algn="ctr"/>
                          <a:r>
                            <a:rPr lang="en-US" sz="2400" b="1" dirty="0"/>
                            <a:t>0</a:t>
                          </a:r>
                        </a:p>
                      </a:txBody>
                      <a:tcPr anchor="ctr"/>
                    </a:tc>
                    <a:tc>
                      <a:txBody>
                        <a:bodyPr/>
                        <a:lstStyle/>
                        <a:p>
                          <a:pPr algn="ctr"/>
                          <a:r>
                            <a:rPr lang="en-US" sz="2400" b="1" dirty="0"/>
                            <a:t>?</a:t>
                          </a:r>
                        </a:p>
                      </a:txBody>
                      <a:tcPr anchor="ctr"/>
                    </a:tc>
                    <a:tc>
                      <a:txBody>
                        <a:bodyPr/>
                        <a:lstStyle/>
                        <a:p>
                          <a:pPr algn="ctr"/>
                          <a:r>
                            <a:rPr lang="en-US" sz="2400" b="1" dirty="0"/>
                            <a:t>1</a:t>
                          </a:r>
                        </a:p>
                      </a:txBody>
                      <a:tcPr anchor="ctr"/>
                    </a:tc>
                    <a:extLst>
                      <a:ext uri="{0D108BD9-81ED-4DB2-BD59-A6C34878D82A}">
                        <a16:rowId xmlns:a16="http://schemas.microsoft.com/office/drawing/2014/main" val="3470188623"/>
                      </a:ext>
                    </a:extLst>
                  </a:tr>
                  <a:tr h="457200">
                    <a:tc>
                      <a:txBody>
                        <a:bodyPr/>
                        <a:lstStyle/>
                        <a:p>
                          <a:pPr algn="l"/>
                          <a:r>
                            <a:rPr lang="en-US" sz="2400" b="1" dirty="0"/>
                            <a:t>Flanders</a:t>
                          </a:r>
                        </a:p>
                      </a:txBody>
                      <a:tcPr anchor="ctr"/>
                    </a:tc>
                    <a:tc>
                      <a:txBody>
                        <a:bodyPr/>
                        <a:lstStyle/>
                        <a:p>
                          <a:pPr algn="ctr"/>
                          <a:r>
                            <a:rPr lang="en-US" sz="2400" b="1" dirty="0"/>
                            <a:t>0</a:t>
                          </a:r>
                        </a:p>
                      </a:txBody>
                      <a:tcPr anchor="ctr"/>
                    </a:tc>
                    <a:tc>
                      <a:txBody>
                        <a:bodyPr/>
                        <a:lstStyle/>
                        <a:p>
                          <a:pPr algn="ctr"/>
                          <a:r>
                            <a:rPr lang="en-US" sz="2400" b="1" dirty="0"/>
                            <a:t>?</a:t>
                          </a:r>
                        </a:p>
                      </a:txBody>
                      <a:tcPr anchor="ctr"/>
                    </a:tc>
                    <a:tc>
                      <a:txBody>
                        <a:bodyPr/>
                        <a:lstStyle/>
                        <a:p>
                          <a:pPr algn="ctr"/>
                          <a:r>
                            <a:rPr lang="en-US" sz="2400" b="1" dirty="0"/>
                            <a:t>0</a:t>
                          </a:r>
                        </a:p>
                      </a:txBody>
                      <a:tcPr anchor="ctr"/>
                    </a:tc>
                    <a:extLst>
                      <a:ext uri="{0D108BD9-81ED-4DB2-BD59-A6C34878D82A}">
                        <a16:rowId xmlns:a16="http://schemas.microsoft.com/office/drawing/2014/main" val="1090983734"/>
                      </a:ext>
                    </a:extLst>
                  </a:tr>
                </a:tbl>
              </a:graphicData>
            </a:graphic>
          </p:graphicFrame>
        </mc:Fallback>
      </mc:AlternateContent>
      <p:sp>
        <p:nvSpPr>
          <p:cNvPr id="3" name="TextBox 2">
            <a:extLst>
              <a:ext uri="{FF2B5EF4-FFF2-40B4-BE49-F238E27FC236}">
                <a16:creationId xmlns:a16="http://schemas.microsoft.com/office/drawing/2014/main" id="{BAC5F2B1-2CAC-42BF-914F-2EDB2E294C85}"/>
              </a:ext>
            </a:extLst>
          </p:cNvPr>
          <p:cNvSpPr txBox="1"/>
          <p:nvPr/>
        </p:nvSpPr>
        <p:spPr>
          <a:xfrm>
            <a:off x="657224" y="2601458"/>
            <a:ext cx="10772774" cy="523220"/>
          </a:xfrm>
          <a:prstGeom prst="rect">
            <a:avLst/>
          </a:prstGeom>
          <a:noFill/>
        </p:spPr>
        <p:txBody>
          <a:bodyPr wrap="square" rtlCol="0">
            <a:spAutoFit/>
          </a:bodyPr>
          <a:lstStyle/>
          <a:p>
            <a:r>
              <a:rPr lang="en-US" sz="2800" dirty="0"/>
              <a:t>Half of the needed values are missing</a:t>
            </a:r>
          </a:p>
        </p:txBody>
      </p:sp>
    </p:spTree>
    <p:extLst>
      <p:ext uri="{BB962C8B-B14F-4D97-AF65-F5344CB8AC3E}">
        <p14:creationId xmlns:p14="http://schemas.microsoft.com/office/powerpoint/2010/main" val="8282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FA1A-3361-474F-9332-6634CDC3D8D1}"/>
              </a:ext>
            </a:extLst>
          </p:cNvPr>
          <p:cNvSpPr>
            <a:spLocks noGrp="1"/>
          </p:cNvSpPr>
          <p:nvPr>
            <p:ph type="title"/>
          </p:nvPr>
        </p:nvSpPr>
        <p:spPr/>
        <p:txBody>
          <a:bodyPr/>
          <a:lstStyle/>
          <a:p>
            <a:r>
              <a:rPr lang="en-US" dirty="0"/>
              <a:t>“Effect” from Observational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CA2E04-9198-4169-B4DD-D027866F140C}"/>
                  </a:ext>
                </a:extLst>
              </p:cNvPr>
              <p:cNvSpPr>
                <a:spLocks noGrp="1"/>
              </p:cNvSpPr>
              <p:nvPr>
                <p:ph idx="1"/>
              </p:nvPr>
            </p:nvSpPr>
            <p:spPr>
              <a:xfrm>
                <a:off x="676656" y="1964546"/>
                <a:ext cx="10753725" cy="4094480"/>
              </a:xfrm>
            </p:spPr>
            <p:txBody>
              <a:bodyPr>
                <a:normAutofit/>
              </a:bodyPr>
              <a:lstStyle/>
              <a:p>
                <a:r>
                  <a:rPr lang="en-US" sz="2800" dirty="0"/>
                  <a:t>What we </a:t>
                </a:r>
                <a:r>
                  <a:rPr lang="en-US" sz="2800" i="1" dirty="0"/>
                  <a:t>can</a:t>
                </a:r>
                <a:r>
                  <a:rPr lang="en-US" sz="2800" dirty="0"/>
                  <a:t> do is calculate the observed quantity:</a:t>
                </a:r>
              </a:p>
              <a:p>
                <a:pPr marL="0" indent="0">
                  <a:buNone/>
                </a:pPr>
                <a:endParaRPr lang="en-US" sz="28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=0</m:t>
                          </m:r>
                        </m:e>
                      </m:d>
                    </m:oMath>
                  </m:oMathPara>
                </a14:m>
                <a:endParaRPr lang="en-US" sz="2800" dirty="0"/>
              </a:p>
              <a:p>
                <a:pPr marL="0" indent="0">
                  <a:buNone/>
                </a:pPr>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AACA2E04-9198-4169-B4DD-D027866F140C}"/>
                  </a:ext>
                </a:extLst>
              </p:cNvPr>
              <p:cNvSpPr>
                <a:spLocks noGrp="1" noRot="1" noChangeAspect="1" noMove="1" noResize="1" noEditPoints="1" noAdjustHandles="1" noChangeArrowheads="1" noChangeShapeType="1" noTextEdit="1"/>
              </p:cNvSpPr>
              <p:nvPr>
                <p:ph idx="1"/>
              </p:nvPr>
            </p:nvSpPr>
            <p:spPr>
              <a:xfrm>
                <a:off x="676656" y="1964546"/>
                <a:ext cx="10753725" cy="4094480"/>
              </a:xfrm>
              <a:blipFill>
                <a:blip r:embed="rId3"/>
                <a:stretch>
                  <a:fillRect l="-283" t="-28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4">
                <a:extLst>
                  <a:ext uri="{FF2B5EF4-FFF2-40B4-BE49-F238E27FC236}">
                    <a16:creationId xmlns:a16="http://schemas.microsoft.com/office/drawing/2014/main" id="{D43BB5DB-FD83-4549-A903-D8FFE1C5BAAF}"/>
                  </a:ext>
                </a:extLst>
              </p:cNvPr>
              <p:cNvGraphicFramePr>
                <a:graphicFrameLocks/>
              </p:cNvGraphicFramePr>
              <p:nvPr>
                <p:extLst/>
              </p:nvPr>
            </p:nvGraphicFramePr>
            <p:xfrm>
              <a:off x="3019611" y="3423603"/>
              <a:ext cx="6048000" cy="3200400"/>
            </p:xfrm>
            <a:graphic>
              <a:graphicData uri="http://schemas.openxmlformats.org/drawingml/2006/table">
                <a:tbl>
                  <a:tblPr firstRow="1" bandRow="1">
                    <a:tableStyleId>{6E25E649-3F16-4E02-A733-19D2CDBF48F0}</a:tableStyleId>
                  </a:tblPr>
                  <a:tblGrid>
                    <a:gridCol w="1512000">
                      <a:extLst>
                        <a:ext uri="{9D8B030D-6E8A-4147-A177-3AD203B41FA5}">
                          <a16:colId xmlns:a16="http://schemas.microsoft.com/office/drawing/2014/main" val="975921109"/>
                        </a:ext>
                      </a:extLst>
                    </a:gridCol>
                    <a:gridCol w="1512000">
                      <a:extLst>
                        <a:ext uri="{9D8B030D-6E8A-4147-A177-3AD203B41FA5}">
                          <a16:colId xmlns:a16="http://schemas.microsoft.com/office/drawing/2014/main" val="1134868960"/>
                        </a:ext>
                      </a:extLst>
                    </a:gridCol>
                    <a:gridCol w="3024000">
                      <a:extLst>
                        <a:ext uri="{9D8B030D-6E8A-4147-A177-3AD203B41FA5}">
                          <a16:colId xmlns:a16="http://schemas.microsoft.com/office/drawing/2014/main" val="2454817128"/>
                        </a:ext>
                      </a:extLst>
                    </a:gridCol>
                  </a:tblGrid>
                  <a:tr h="370840">
                    <a:tc>
                      <a:txBody>
                        <a:bodyPr/>
                        <a:lstStyle/>
                        <a:p>
                          <a:r>
                            <a:rPr lang="en-US" sz="2400" dirty="0"/>
                            <a:t>Participant</a:t>
                          </a:r>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𝑨</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𝒀</m:t>
                                </m:r>
                              </m:oMath>
                            </m:oMathPara>
                          </a14:m>
                          <a:endParaRPr lang="en-US" sz="2400" dirty="0"/>
                        </a:p>
                      </a:txBody>
                      <a:tcPr/>
                    </a:tc>
                    <a:extLst>
                      <a:ext uri="{0D108BD9-81ED-4DB2-BD59-A6C34878D82A}">
                        <a16:rowId xmlns:a16="http://schemas.microsoft.com/office/drawing/2014/main" val="1816809192"/>
                      </a:ext>
                    </a:extLst>
                  </a:tr>
                  <a:tr h="370840">
                    <a:tc>
                      <a:txBody>
                        <a:bodyPr/>
                        <a:lstStyle/>
                        <a:p>
                          <a:pPr algn="l"/>
                          <a:r>
                            <a:rPr lang="en-US" sz="2400" b="1" dirty="0" err="1"/>
                            <a:t>Apu</a:t>
                          </a:r>
                          <a:endParaRPr lang="en-US" sz="2400" b="1" dirty="0"/>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3918387123"/>
                      </a:ext>
                    </a:extLst>
                  </a:tr>
                  <a:tr h="370840">
                    <a:tc>
                      <a:txBody>
                        <a:bodyPr/>
                        <a:lstStyle/>
                        <a:p>
                          <a:pPr algn="l"/>
                          <a:r>
                            <a:rPr lang="en-US" sz="2400" b="1" dirty="0"/>
                            <a:t>Bart</a:t>
                          </a:r>
                        </a:p>
                      </a:txBody>
                      <a:tcPr anchor="ctr"/>
                    </a:tc>
                    <a:tc>
                      <a:txBody>
                        <a:bodyPr/>
                        <a:lstStyle/>
                        <a:p>
                          <a:pPr algn="ctr"/>
                          <a:r>
                            <a:rPr lang="en-US" sz="2400" b="1" dirty="0"/>
                            <a:t>1</a:t>
                          </a:r>
                        </a:p>
                      </a:txBody>
                      <a:tcPr anchor="ctr"/>
                    </a:tc>
                    <a:tc>
                      <a:txBody>
                        <a:bodyPr/>
                        <a:lstStyle/>
                        <a:p>
                          <a:pPr algn="ctr"/>
                          <a:r>
                            <a:rPr lang="en-US" sz="2400" b="1" dirty="0"/>
                            <a:t>0</a:t>
                          </a:r>
                        </a:p>
                      </a:txBody>
                      <a:tcPr anchor="ctr"/>
                    </a:tc>
                    <a:extLst>
                      <a:ext uri="{0D108BD9-81ED-4DB2-BD59-A6C34878D82A}">
                        <a16:rowId xmlns:a16="http://schemas.microsoft.com/office/drawing/2014/main" val="3027055208"/>
                      </a:ext>
                    </a:extLst>
                  </a:tr>
                  <a:tr h="370840">
                    <a:tc>
                      <a:txBody>
                        <a:bodyPr/>
                        <a:lstStyle/>
                        <a:p>
                          <a:pPr algn="l"/>
                          <a:r>
                            <a:rPr lang="en-US" sz="2400" b="1" dirty="0"/>
                            <a:t>Carl</a:t>
                          </a:r>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886557919"/>
                      </a:ext>
                    </a:extLst>
                  </a:tr>
                  <a:tr h="370840">
                    <a:tc>
                      <a:txBody>
                        <a:bodyPr/>
                        <a:lstStyle/>
                        <a:p>
                          <a:pPr algn="l"/>
                          <a:r>
                            <a:rPr lang="en-US" sz="2400" b="1" dirty="0"/>
                            <a:t>Dr. Hibbert</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3036730606"/>
                      </a:ext>
                    </a:extLst>
                  </a:tr>
                  <a:tr h="370840">
                    <a:tc>
                      <a:txBody>
                        <a:bodyPr/>
                        <a:lstStyle/>
                        <a:p>
                          <a:pPr algn="l"/>
                          <a:r>
                            <a:rPr lang="en-US" sz="2400" b="1" dirty="0"/>
                            <a:t>Edna</a:t>
                          </a:r>
                        </a:p>
                      </a:txBody>
                      <a:tcPr anchor="ctr"/>
                    </a:tc>
                    <a:tc>
                      <a:txBody>
                        <a:bodyPr/>
                        <a:lstStyle/>
                        <a:p>
                          <a:pPr algn="ctr"/>
                          <a:r>
                            <a:rPr lang="en-US" sz="2400" b="1" dirty="0"/>
                            <a:t>0</a:t>
                          </a:r>
                        </a:p>
                      </a:txBody>
                      <a:tcPr anchor="ctr"/>
                    </a:tc>
                    <a:tc>
                      <a:txBody>
                        <a:bodyPr/>
                        <a:lstStyle/>
                        <a:p>
                          <a:pPr algn="ctr"/>
                          <a:r>
                            <a:rPr lang="en-US" sz="2400" b="1" dirty="0"/>
                            <a:t>1</a:t>
                          </a:r>
                        </a:p>
                      </a:txBody>
                      <a:tcPr anchor="ctr"/>
                    </a:tc>
                    <a:extLst>
                      <a:ext uri="{0D108BD9-81ED-4DB2-BD59-A6C34878D82A}">
                        <a16:rowId xmlns:a16="http://schemas.microsoft.com/office/drawing/2014/main" val="3470188623"/>
                      </a:ext>
                    </a:extLst>
                  </a:tr>
                  <a:tr h="370840">
                    <a:tc>
                      <a:txBody>
                        <a:bodyPr/>
                        <a:lstStyle/>
                        <a:p>
                          <a:pPr algn="l"/>
                          <a:r>
                            <a:rPr lang="en-US" sz="2400" b="1" dirty="0"/>
                            <a:t>Flanders</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1090983734"/>
                      </a:ext>
                    </a:extLst>
                  </a:tr>
                </a:tbl>
              </a:graphicData>
            </a:graphic>
          </p:graphicFrame>
        </mc:Choice>
        <mc:Fallback xmlns="">
          <p:graphicFrame>
            <p:nvGraphicFramePr>
              <p:cNvPr id="4" name="Content Placeholder 4">
                <a:extLst>
                  <a:ext uri="{FF2B5EF4-FFF2-40B4-BE49-F238E27FC236}">
                    <a16:creationId xmlns:a16="http://schemas.microsoft.com/office/drawing/2014/main" id="{D43BB5DB-FD83-4549-A903-D8FFE1C5BAAF}"/>
                  </a:ext>
                </a:extLst>
              </p:cNvPr>
              <p:cNvGraphicFramePr>
                <a:graphicFrameLocks/>
              </p:cNvGraphicFramePr>
              <p:nvPr>
                <p:extLst/>
              </p:nvPr>
            </p:nvGraphicFramePr>
            <p:xfrm>
              <a:off x="3019611" y="3423603"/>
              <a:ext cx="6048000" cy="3200400"/>
            </p:xfrm>
            <a:graphic>
              <a:graphicData uri="http://schemas.openxmlformats.org/drawingml/2006/table">
                <a:tbl>
                  <a:tblPr firstRow="1" bandRow="1">
                    <a:tableStyleId>{6E25E649-3F16-4E02-A733-19D2CDBF48F0}</a:tableStyleId>
                  </a:tblPr>
                  <a:tblGrid>
                    <a:gridCol w="1512000">
                      <a:extLst>
                        <a:ext uri="{9D8B030D-6E8A-4147-A177-3AD203B41FA5}">
                          <a16:colId xmlns:a16="http://schemas.microsoft.com/office/drawing/2014/main" val="975921109"/>
                        </a:ext>
                      </a:extLst>
                    </a:gridCol>
                    <a:gridCol w="1512000">
                      <a:extLst>
                        <a:ext uri="{9D8B030D-6E8A-4147-A177-3AD203B41FA5}">
                          <a16:colId xmlns:a16="http://schemas.microsoft.com/office/drawing/2014/main" val="1134868960"/>
                        </a:ext>
                      </a:extLst>
                    </a:gridCol>
                    <a:gridCol w="3024000">
                      <a:extLst>
                        <a:ext uri="{9D8B030D-6E8A-4147-A177-3AD203B41FA5}">
                          <a16:colId xmlns:a16="http://schemas.microsoft.com/office/drawing/2014/main" val="2454817128"/>
                        </a:ext>
                      </a:extLst>
                    </a:gridCol>
                  </a:tblGrid>
                  <a:tr h="457200">
                    <a:tc>
                      <a:txBody>
                        <a:bodyPr/>
                        <a:lstStyle/>
                        <a:p>
                          <a:r>
                            <a:rPr lang="en-US" sz="2400" dirty="0"/>
                            <a:t>Participant</a:t>
                          </a:r>
                        </a:p>
                      </a:txBody>
                      <a:tcPr/>
                    </a:tc>
                    <a:tc>
                      <a:txBody>
                        <a:bodyPr/>
                        <a:lstStyle/>
                        <a:p>
                          <a:endParaRPr lang="en-US"/>
                        </a:p>
                      </a:txBody>
                      <a:tcPr>
                        <a:blipFill>
                          <a:blip r:embed="rId4"/>
                          <a:stretch>
                            <a:fillRect l="-99598" t="-9333" r="-200000" b="-632000"/>
                          </a:stretch>
                        </a:blipFill>
                      </a:tcPr>
                    </a:tc>
                    <a:tc>
                      <a:txBody>
                        <a:bodyPr/>
                        <a:lstStyle/>
                        <a:p>
                          <a:endParaRPr lang="en-US"/>
                        </a:p>
                      </a:txBody>
                      <a:tcPr>
                        <a:blipFill>
                          <a:blip r:embed="rId4"/>
                          <a:stretch>
                            <a:fillRect l="-100202" t="-9333" r="-403" b="-632000"/>
                          </a:stretch>
                        </a:blipFill>
                      </a:tcPr>
                    </a:tc>
                    <a:extLst>
                      <a:ext uri="{0D108BD9-81ED-4DB2-BD59-A6C34878D82A}">
                        <a16:rowId xmlns:a16="http://schemas.microsoft.com/office/drawing/2014/main" val="1816809192"/>
                      </a:ext>
                    </a:extLst>
                  </a:tr>
                  <a:tr h="457200">
                    <a:tc>
                      <a:txBody>
                        <a:bodyPr/>
                        <a:lstStyle/>
                        <a:p>
                          <a:pPr algn="l"/>
                          <a:r>
                            <a:rPr lang="en-US" sz="2400" b="1" dirty="0" err="1"/>
                            <a:t>Apu</a:t>
                          </a:r>
                          <a:endParaRPr lang="en-US" sz="2400" b="1" dirty="0"/>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3918387123"/>
                      </a:ext>
                    </a:extLst>
                  </a:tr>
                  <a:tr h="457200">
                    <a:tc>
                      <a:txBody>
                        <a:bodyPr/>
                        <a:lstStyle/>
                        <a:p>
                          <a:pPr algn="l"/>
                          <a:r>
                            <a:rPr lang="en-US" sz="2400" b="1" dirty="0"/>
                            <a:t>Bart</a:t>
                          </a:r>
                        </a:p>
                      </a:txBody>
                      <a:tcPr anchor="ctr"/>
                    </a:tc>
                    <a:tc>
                      <a:txBody>
                        <a:bodyPr/>
                        <a:lstStyle/>
                        <a:p>
                          <a:pPr algn="ctr"/>
                          <a:r>
                            <a:rPr lang="en-US" sz="2400" b="1" dirty="0"/>
                            <a:t>1</a:t>
                          </a:r>
                        </a:p>
                      </a:txBody>
                      <a:tcPr anchor="ctr"/>
                    </a:tc>
                    <a:tc>
                      <a:txBody>
                        <a:bodyPr/>
                        <a:lstStyle/>
                        <a:p>
                          <a:pPr algn="ctr"/>
                          <a:r>
                            <a:rPr lang="en-US" sz="2400" b="1" dirty="0"/>
                            <a:t>0</a:t>
                          </a:r>
                        </a:p>
                      </a:txBody>
                      <a:tcPr anchor="ctr"/>
                    </a:tc>
                    <a:extLst>
                      <a:ext uri="{0D108BD9-81ED-4DB2-BD59-A6C34878D82A}">
                        <a16:rowId xmlns:a16="http://schemas.microsoft.com/office/drawing/2014/main" val="3027055208"/>
                      </a:ext>
                    </a:extLst>
                  </a:tr>
                  <a:tr h="457200">
                    <a:tc>
                      <a:txBody>
                        <a:bodyPr/>
                        <a:lstStyle/>
                        <a:p>
                          <a:pPr algn="l"/>
                          <a:r>
                            <a:rPr lang="en-US" sz="2400" b="1" dirty="0"/>
                            <a:t>Carl</a:t>
                          </a:r>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886557919"/>
                      </a:ext>
                    </a:extLst>
                  </a:tr>
                  <a:tr h="457200">
                    <a:tc>
                      <a:txBody>
                        <a:bodyPr/>
                        <a:lstStyle/>
                        <a:p>
                          <a:pPr algn="l"/>
                          <a:r>
                            <a:rPr lang="en-US" sz="2400" b="1" dirty="0"/>
                            <a:t>Dr. Hibbert</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3036730606"/>
                      </a:ext>
                    </a:extLst>
                  </a:tr>
                  <a:tr h="457200">
                    <a:tc>
                      <a:txBody>
                        <a:bodyPr/>
                        <a:lstStyle/>
                        <a:p>
                          <a:pPr algn="l"/>
                          <a:r>
                            <a:rPr lang="en-US" sz="2400" b="1" dirty="0"/>
                            <a:t>Edna</a:t>
                          </a:r>
                        </a:p>
                      </a:txBody>
                      <a:tcPr anchor="ctr"/>
                    </a:tc>
                    <a:tc>
                      <a:txBody>
                        <a:bodyPr/>
                        <a:lstStyle/>
                        <a:p>
                          <a:pPr algn="ctr"/>
                          <a:r>
                            <a:rPr lang="en-US" sz="2400" b="1" dirty="0"/>
                            <a:t>0</a:t>
                          </a:r>
                        </a:p>
                      </a:txBody>
                      <a:tcPr anchor="ctr"/>
                    </a:tc>
                    <a:tc>
                      <a:txBody>
                        <a:bodyPr/>
                        <a:lstStyle/>
                        <a:p>
                          <a:pPr algn="ctr"/>
                          <a:r>
                            <a:rPr lang="en-US" sz="2400" b="1" dirty="0"/>
                            <a:t>1</a:t>
                          </a:r>
                        </a:p>
                      </a:txBody>
                      <a:tcPr anchor="ctr"/>
                    </a:tc>
                    <a:extLst>
                      <a:ext uri="{0D108BD9-81ED-4DB2-BD59-A6C34878D82A}">
                        <a16:rowId xmlns:a16="http://schemas.microsoft.com/office/drawing/2014/main" val="3470188623"/>
                      </a:ext>
                    </a:extLst>
                  </a:tr>
                  <a:tr h="457200">
                    <a:tc>
                      <a:txBody>
                        <a:bodyPr/>
                        <a:lstStyle/>
                        <a:p>
                          <a:pPr algn="l"/>
                          <a:r>
                            <a:rPr lang="en-US" sz="2400" b="1" dirty="0"/>
                            <a:t>Flanders</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1090983734"/>
                      </a:ext>
                    </a:extLst>
                  </a:tr>
                </a:tbl>
              </a:graphicData>
            </a:graphic>
          </p:graphicFrame>
        </mc:Fallback>
      </mc:AlternateContent>
    </p:spTree>
    <p:extLst>
      <p:ext uri="{BB962C8B-B14F-4D97-AF65-F5344CB8AC3E}">
        <p14:creationId xmlns:p14="http://schemas.microsoft.com/office/powerpoint/2010/main" val="393174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FA1A-3361-474F-9332-6634CDC3D8D1}"/>
              </a:ext>
            </a:extLst>
          </p:cNvPr>
          <p:cNvSpPr>
            <a:spLocks noGrp="1"/>
          </p:cNvSpPr>
          <p:nvPr>
            <p:ph type="title"/>
          </p:nvPr>
        </p:nvSpPr>
        <p:spPr/>
        <p:txBody>
          <a:bodyPr/>
          <a:lstStyle/>
          <a:p>
            <a:r>
              <a:rPr lang="en-US" dirty="0"/>
              <a:t>“Effect” from Observational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CA2E04-9198-4169-B4DD-D027866F140C}"/>
                  </a:ext>
                </a:extLst>
              </p:cNvPr>
              <p:cNvSpPr>
                <a:spLocks noGrp="1"/>
              </p:cNvSpPr>
              <p:nvPr>
                <p:ph idx="1"/>
              </p:nvPr>
            </p:nvSpPr>
            <p:spPr>
              <a:xfrm>
                <a:off x="676656" y="1964546"/>
                <a:ext cx="10753725" cy="4094480"/>
              </a:xfrm>
            </p:spPr>
            <p:txBody>
              <a:bodyPr>
                <a:normAutofit/>
              </a:bodyPr>
              <a:lstStyle/>
              <a:p>
                <a:r>
                  <a:rPr lang="en-US" sz="2800" dirty="0"/>
                  <a:t>What we </a:t>
                </a:r>
                <a:r>
                  <a:rPr lang="en-US" sz="2800" i="1" dirty="0"/>
                  <a:t>can</a:t>
                </a:r>
                <a:r>
                  <a:rPr lang="en-US" sz="2800" dirty="0"/>
                  <a:t> do is calculate the observed quantity:</a:t>
                </a:r>
              </a:p>
              <a:p>
                <a:pPr marL="0" indent="0">
                  <a:buNone/>
                </a:pPr>
                <a:endParaRPr lang="en-US" sz="28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=0</m:t>
                          </m:r>
                        </m:e>
                      </m:d>
                    </m:oMath>
                  </m:oMathPara>
                </a14:m>
                <a:endParaRPr lang="en-US" sz="2800" dirty="0"/>
              </a:p>
              <a:p>
                <a:pPr marL="0" indent="0">
                  <a:buNone/>
                </a:pPr>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AACA2E04-9198-4169-B4DD-D027866F140C}"/>
                  </a:ext>
                </a:extLst>
              </p:cNvPr>
              <p:cNvSpPr>
                <a:spLocks noGrp="1" noRot="1" noChangeAspect="1" noMove="1" noResize="1" noEditPoints="1" noAdjustHandles="1" noChangeArrowheads="1" noChangeShapeType="1" noTextEdit="1"/>
              </p:cNvSpPr>
              <p:nvPr>
                <p:ph idx="1"/>
              </p:nvPr>
            </p:nvSpPr>
            <p:spPr>
              <a:xfrm>
                <a:off x="676656" y="1964546"/>
                <a:ext cx="10753725" cy="4094480"/>
              </a:xfrm>
              <a:blipFill>
                <a:blip r:embed="rId3"/>
                <a:stretch>
                  <a:fillRect l="-283" t="-28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4">
                <a:extLst>
                  <a:ext uri="{FF2B5EF4-FFF2-40B4-BE49-F238E27FC236}">
                    <a16:creationId xmlns:a16="http://schemas.microsoft.com/office/drawing/2014/main" id="{D43BB5DB-FD83-4549-A903-D8FFE1C5BAAF}"/>
                  </a:ext>
                </a:extLst>
              </p:cNvPr>
              <p:cNvGraphicFramePr>
                <a:graphicFrameLocks/>
              </p:cNvGraphicFramePr>
              <p:nvPr>
                <p:extLst/>
              </p:nvPr>
            </p:nvGraphicFramePr>
            <p:xfrm>
              <a:off x="3019611" y="3423603"/>
              <a:ext cx="6048000" cy="3200400"/>
            </p:xfrm>
            <a:graphic>
              <a:graphicData uri="http://schemas.openxmlformats.org/drawingml/2006/table">
                <a:tbl>
                  <a:tblPr firstRow="1" bandRow="1">
                    <a:tableStyleId>{6E25E649-3F16-4E02-A733-19D2CDBF48F0}</a:tableStyleId>
                  </a:tblPr>
                  <a:tblGrid>
                    <a:gridCol w="1512000">
                      <a:extLst>
                        <a:ext uri="{9D8B030D-6E8A-4147-A177-3AD203B41FA5}">
                          <a16:colId xmlns:a16="http://schemas.microsoft.com/office/drawing/2014/main" val="975921109"/>
                        </a:ext>
                      </a:extLst>
                    </a:gridCol>
                    <a:gridCol w="1512000">
                      <a:extLst>
                        <a:ext uri="{9D8B030D-6E8A-4147-A177-3AD203B41FA5}">
                          <a16:colId xmlns:a16="http://schemas.microsoft.com/office/drawing/2014/main" val="1134868960"/>
                        </a:ext>
                      </a:extLst>
                    </a:gridCol>
                    <a:gridCol w="3024000">
                      <a:extLst>
                        <a:ext uri="{9D8B030D-6E8A-4147-A177-3AD203B41FA5}">
                          <a16:colId xmlns:a16="http://schemas.microsoft.com/office/drawing/2014/main" val="2454817128"/>
                        </a:ext>
                      </a:extLst>
                    </a:gridCol>
                  </a:tblGrid>
                  <a:tr h="370840">
                    <a:tc>
                      <a:txBody>
                        <a:bodyPr/>
                        <a:lstStyle/>
                        <a:p>
                          <a:r>
                            <a:rPr lang="en-US" sz="2400" dirty="0"/>
                            <a:t>Participant</a:t>
                          </a:r>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𝑨</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𝒀</m:t>
                                </m:r>
                              </m:oMath>
                            </m:oMathPara>
                          </a14:m>
                          <a:endParaRPr lang="en-US" sz="2400" dirty="0"/>
                        </a:p>
                      </a:txBody>
                      <a:tcPr/>
                    </a:tc>
                    <a:extLst>
                      <a:ext uri="{0D108BD9-81ED-4DB2-BD59-A6C34878D82A}">
                        <a16:rowId xmlns:a16="http://schemas.microsoft.com/office/drawing/2014/main" val="1816809192"/>
                      </a:ext>
                    </a:extLst>
                  </a:tr>
                  <a:tr h="370840">
                    <a:tc>
                      <a:txBody>
                        <a:bodyPr/>
                        <a:lstStyle/>
                        <a:p>
                          <a:pPr algn="l"/>
                          <a:r>
                            <a:rPr lang="en-US" sz="2400" b="1" dirty="0" err="1"/>
                            <a:t>Apu</a:t>
                          </a:r>
                          <a:endParaRPr lang="en-US" sz="2400" b="1" dirty="0"/>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3918387123"/>
                      </a:ext>
                    </a:extLst>
                  </a:tr>
                  <a:tr h="370840">
                    <a:tc>
                      <a:txBody>
                        <a:bodyPr/>
                        <a:lstStyle/>
                        <a:p>
                          <a:pPr algn="l"/>
                          <a:r>
                            <a:rPr lang="en-US" sz="2400" b="1" dirty="0"/>
                            <a:t>Bart</a:t>
                          </a:r>
                        </a:p>
                      </a:txBody>
                      <a:tcPr anchor="ctr"/>
                    </a:tc>
                    <a:tc>
                      <a:txBody>
                        <a:bodyPr/>
                        <a:lstStyle/>
                        <a:p>
                          <a:pPr algn="ctr"/>
                          <a:r>
                            <a:rPr lang="en-US" sz="2400" b="1" dirty="0"/>
                            <a:t>1</a:t>
                          </a:r>
                        </a:p>
                      </a:txBody>
                      <a:tcPr anchor="ctr"/>
                    </a:tc>
                    <a:tc>
                      <a:txBody>
                        <a:bodyPr/>
                        <a:lstStyle/>
                        <a:p>
                          <a:pPr algn="ctr"/>
                          <a:r>
                            <a:rPr lang="en-US" sz="2400" b="1" dirty="0"/>
                            <a:t>0</a:t>
                          </a:r>
                        </a:p>
                      </a:txBody>
                      <a:tcPr anchor="ctr"/>
                    </a:tc>
                    <a:extLst>
                      <a:ext uri="{0D108BD9-81ED-4DB2-BD59-A6C34878D82A}">
                        <a16:rowId xmlns:a16="http://schemas.microsoft.com/office/drawing/2014/main" val="3027055208"/>
                      </a:ext>
                    </a:extLst>
                  </a:tr>
                  <a:tr h="370840">
                    <a:tc>
                      <a:txBody>
                        <a:bodyPr/>
                        <a:lstStyle/>
                        <a:p>
                          <a:pPr algn="l"/>
                          <a:r>
                            <a:rPr lang="en-US" sz="2400" b="1" dirty="0"/>
                            <a:t>Carl</a:t>
                          </a:r>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886557919"/>
                      </a:ext>
                    </a:extLst>
                  </a:tr>
                  <a:tr h="370840">
                    <a:tc>
                      <a:txBody>
                        <a:bodyPr/>
                        <a:lstStyle/>
                        <a:p>
                          <a:pPr algn="l"/>
                          <a:r>
                            <a:rPr lang="en-US" sz="2400" b="1" dirty="0"/>
                            <a:t>Dr. Hibbert</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3036730606"/>
                      </a:ext>
                    </a:extLst>
                  </a:tr>
                  <a:tr h="370840">
                    <a:tc>
                      <a:txBody>
                        <a:bodyPr/>
                        <a:lstStyle/>
                        <a:p>
                          <a:pPr algn="l"/>
                          <a:r>
                            <a:rPr lang="en-US" sz="2400" b="1" dirty="0"/>
                            <a:t>Edna</a:t>
                          </a:r>
                        </a:p>
                      </a:txBody>
                      <a:tcPr anchor="ctr"/>
                    </a:tc>
                    <a:tc>
                      <a:txBody>
                        <a:bodyPr/>
                        <a:lstStyle/>
                        <a:p>
                          <a:pPr algn="ctr"/>
                          <a:r>
                            <a:rPr lang="en-US" sz="2400" b="1" dirty="0"/>
                            <a:t>0</a:t>
                          </a:r>
                        </a:p>
                      </a:txBody>
                      <a:tcPr anchor="ctr"/>
                    </a:tc>
                    <a:tc>
                      <a:txBody>
                        <a:bodyPr/>
                        <a:lstStyle/>
                        <a:p>
                          <a:pPr algn="ctr"/>
                          <a:r>
                            <a:rPr lang="en-US" sz="2400" b="1" dirty="0"/>
                            <a:t>1</a:t>
                          </a:r>
                        </a:p>
                      </a:txBody>
                      <a:tcPr anchor="ctr"/>
                    </a:tc>
                    <a:extLst>
                      <a:ext uri="{0D108BD9-81ED-4DB2-BD59-A6C34878D82A}">
                        <a16:rowId xmlns:a16="http://schemas.microsoft.com/office/drawing/2014/main" val="3470188623"/>
                      </a:ext>
                    </a:extLst>
                  </a:tr>
                  <a:tr h="370840">
                    <a:tc>
                      <a:txBody>
                        <a:bodyPr/>
                        <a:lstStyle/>
                        <a:p>
                          <a:pPr algn="l"/>
                          <a:r>
                            <a:rPr lang="en-US" sz="2400" b="1" dirty="0"/>
                            <a:t>Flanders</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1090983734"/>
                      </a:ext>
                    </a:extLst>
                  </a:tr>
                </a:tbl>
              </a:graphicData>
            </a:graphic>
          </p:graphicFrame>
        </mc:Choice>
        <mc:Fallback xmlns="">
          <p:graphicFrame>
            <p:nvGraphicFramePr>
              <p:cNvPr id="4" name="Content Placeholder 4">
                <a:extLst>
                  <a:ext uri="{FF2B5EF4-FFF2-40B4-BE49-F238E27FC236}">
                    <a16:creationId xmlns:a16="http://schemas.microsoft.com/office/drawing/2014/main" id="{D43BB5DB-FD83-4549-A903-D8FFE1C5BAAF}"/>
                  </a:ext>
                </a:extLst>
              </p:cNvPr>
              <p:cNvGraphicFramePr>
                <a:graphicFrameLocks/>
              </p:cNvGraphicFramePr>
              <p:nvPr>
                <p:extLst/>
              </p:nvPr>
            </p:nvGraphicFramePr>
            <p:xfrm>
              <a:off x="3019611" y="3423603"/>
              <a:ext cx="6048000" cy="3200400"/>
            </p:xfrm>
            <a:graphic>
              <a:graphicData uri="http://schemas.openxmlformats.org/drawingml/2006/table">
                <a:tbl>
                  <a:tblPr firstRow="1" bandRow="1">
                    <a:tableStyleId>{6E25E649-3F16-4E02-A733-19D2CDBF48F0}</a:tableStyleId>
                  </a:tblPr>
                  <a:tblGrid>
                    <a:gridCol w="1512000">
                      <a:extLst>
                        <a:ext uri="{9D8B030D-6E8A-4147-A177-3AD203B41FA5}">
                          <a16:colId xmlns:a16="http://schemas.microsoft.com/office/drawing/2014/main" val="975921109"/>
                        </a:ext>
                      </a:extLst>
                    </a:gridCol>
                    <a:gridCol w="1512000">
                      <a:extLst>
                        <a:ext uri="{9D8B030D-6E8A-4147-A177-3AD203B41FA5}">
                          <a16:colId xmlns:a16="http://schemas.microsoft.com/office/drawing/2014/main" val="1134868960"/>
                        </a:ext>
                      </a:extLst>
                    </a:gridCol>
                    <a:gridCol w="3024000">
                      <a:extLst>
                        <a:ext uri="{9D8B030D-6E8A-4147-A177-3AD203B41FA5}">
                          <a16:colId xmlns:a16="http://schemas.microsoft.com/office/drawing/2014/main" val="2454817128"/>
                        </a:ext>
                      </a:extLst>
                    </a:gridCol>
                  </a:tblGrid>
                  <a:tr h="457200">
                    <a:tc>
                      <a:txBody>
                        <a:bodyPr/>
                        <a:lstStyle/>
                        <a:p>
                          <a:r>
                            <a:rPr lang="en-US" sz="2400" dirty="0"/>
                            <a:t>Participant</a:t>
                          </a:r>
                        </a:p>
                      </a:txBody>
                      <a:tcPr/>
                    </a:tc>
                    <a:tc>
                      <a:txBody>
                        <a:bodyPr/>
                        <a:lstStyle/>
                        <a:p>
                          <a:endParaRPr lang="en-US"/>
                        </a:p>
                      </a:txBody>
                      <a:tcPr>
                        <a:blipFill>
                          <a:blip r:embed="rId4"/>
                          <a:stretch>
                            <a:fillRect l="-99598" t="-9333" r="-200000" b="-632000"/>
                          </a:stretch>
                        </a:blipFill>
                      </a:tcPr>
                    </a:tc>
                    <a:tc>
                      <a:txBody>
                        <a:bodyPr/>
                        <a:lstStyle/>
                        <a:p>
                          <a:endParaRPr lang="en-US"/>
                        </a:p>
                      </a:txBody>
                      <a:tcPr>
                        <a:blipFill>
                          <a:blip r:embed="rId4"/>
                          <a:stretch>
                            <a:fillRect l="-100202" t="-9333" r="-403" b="-632000"/>
                          </a:stretch>
                        </a:blipFill>
                      </a:tcPr>
                    </a:tc>
                    <a:extLst>
                      <a:ext uri="{0D108BD9-81ED-4DB2-BD59-A6C34878D82A}">
                        <a16:rowId xmlns:a16="http://schemas.microsoft.com/office/drawing/2014/main" val="1816809192"/>
                      </a:ext>
                    </a:extLst>
                  </a:tr>
                  <a:tr h="457200">
                    <a:tc>
                      <a:txBody>
                        <a:bodyPr/>
                        <a:lstStyle/>
                        <a:p>
                          <a:pPr algn="l"/>
                          <a:r>
                            <a:rPr lang="en-US" sz="2400" b="1" dirty="0" err="1"/>
                            <a:t>Apu</a:t>
                          </a:r>
                          <a:endParaRPr lang="en-US" sz="2400" b="1" dirty="0"/>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3918387123"/>
                      </a:ext>
                    </a:extLst>
                  </a:tr>
                  <a:tr h="457200">
                    <a:tc>
                      <a:txBody>
                        <a:bodyPr/>
                        <a:lstStyle/>
                        <a:p>
                          <a:pPr algn="l"/>
                          <a:r>
                            <a:rPr lang="en-US" sz="2400" b="1" dirty="0"/>
                            <a:t>Bart</a:t>
                          </a:r>
                        </a:p>
                      </a:txBody>
                      <a:tcPr anchor="ctr"/>
                    </a:tc>
                    <a:tc>
                      <a:txBody>
                        <a:bodyPr/>
                        <a:lstStyle/>
                        <a:p>
                          <a:pPr algn="ctr"/>
                          <a:r>
                            <a:rPr lang="en-US" sz="2400" b="1" dirty="0"/>
                            <a:t>1</a:t>
                          </a:r>
                        </a:p>
                      </a:txBody>
                      <a:tcPr anchor="ctr"/>
                    </a:tc>
                    <a:tc>
                      <a:txBody>
                        <a:bodyPr/>
                        <a:lstStyle/>
                        <a:p>
                          <a:pPr algn="ctr"/>
                          <a:r>
                            <a:rPr lang="en-US" sz="2400" b="1" dirty="0"/>
                            <a:t>0</a:t>
                          </a:r>
                        </a:p>
                      </a:txBody>
                      <a:tcPr anchor="ctr"/>
                    </a:tc>
                    <a:extLst>
                      <a:ext uri="{0D108BD9-81ED-4DB2-BD59-A6C34878D82A}">
                        <a16:rowId xmlns:a16="http://schemas.microsoft.com/office/drawing/2014/main" val="3027055208"/>
                      </a:ext>
                    </a:extLst>
                  </a:tr>
                  <a:tr h="457200">
                    <a:tc>
                      <a:txBody>
                        <a:bodyPr/>
                        <a:lstStyle/>
                        <a:p>
                          <a:pPr algn="l"/>
                          <a:r>
                            <a:rPr lang="en-US" sz="2400" b="1" dirty="0"/>
                            <a:t>Carl</a:t>
                          </a:r>
                        </a:p>
                      </a:txBody>
                      <a:tcPr anchor="ctr"/>
                    </a:tc>
                    <a:tc>
                      <a:txBody>
                        <a:bodyPr/>
                        <a:lstStyle/>
                        <a:p>
                          <a:pPr algn="ctr"/>
                          <a:r>
                            <a:rPr lang="en-US" sz="2400" b="1" dirty="0"/>
                            <a:t>1</a:t>
                          </a:r>
                        </a:p>
                      </a:txBody>
                      <a:tcPr anchor="ctr"/>
                    </a:tc>
                    <a:tc>
                      <a:txBody>
                        <a:bodyPr/>
                        <a:lstStyle/>
                        <a:p>
                          <a:pPr algn="ctr"/>
                          <a:r>
                            <a:rPr lang="en-US" sz="2400" b="1" dirty="0"/>
                            <a:t>1</a:t>
                          </a:r>
                        </a:p>
                      </a:txBody>
                      <a:tcPr anchor="ctr"/>
                    </a:tc>
                    <a:extLst>
                      <a:ext uri="{0D108BD9-81ED-4DB2-BD59-A6C34878D82A}">
                        <a16:rowId xmlns:a16="http://schemas.microsoft.com/office/drawing/2014/main" val="886557919"/>
                      </a:ext>
                    </a:extLst>
                  </a:tr>
                  <a:tr h="457200">
                    <a:tc>
                      <a:txBody>
                        <a:bodyPr/>
                        <a:lstStyle/>
                        <a:p>
                          <a:pPr algn="l"/>
                          <a:r>
                            <a:rPr lang="en-US" sz="2400" b="1" dirty="0"/>
                            <a:t>Dr. Hibbert</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3036730606"/>
                      </a:ext>
                    </a:extLst>
                  </a:tr>
                  <a:tr h="457200">
                    <a:tc>
                      <a:txBody>
                        <a:bodyPr/>
                        <a:lstStyle/>
                        <a:p>
                          <a:pPr algn="l"/>
                          <a:r>
                            <a:rPr lang="en-US" sz="2400" b="1" dirty="0"/>
                            <a:t>Edna</a:t>
                          </a:r>
                        </a:p>
                      </a:txBody>
                      <a:tcPr anchor="ctr"/>
                    </a:tc>
                    <a:tc>
                      <a:txBody>
                        <a:bodyPr/>
                        <a:lstStyle/>
                        <a:p>
                          <a:pPr algn="ctr"/>
                          <a:r>
                            <a:rPr lang="en-US" sz="2400" b="1" dirty="0"/>
                            <a:t>0</a:t>
                          </a:r>
                        </a:p>
                      </a:txBody>
                      <a:tcPr anchor="ctr"/>
                    </a:tc>
                    <a:tc>
                      <a:txBody>
                        <a:bodyPr/>
                        <a:lstStyle/>
                        <a:p>
                          <a:pPr algn="ctr"/>
                          <a:r>
                            <a:rPr lang="en-US" sz="2400" b="1" dirty="0"/>
                            <a:t>1</a:t>
                          </a:r>
                        </a:p>
                      </a:txBody>
                      <a:tcPr anchor="ctr"/>
                    </a:tc>
                    <a:extLst>
                      <a:ext uri="{0D108BD9-81ED-4DB2-BD59-A6C34878D82A}">
                        <a16:rowId xmlns:a16="http://schemas.microsoft.com/office/drawing/2014/main" val="3470188623"/>
                      </a:ext>
                    </a:extLst>
                  </a:tr>
                  <a:tr h="457200">
                    <a:tc>
                      <a:txBody>
                        <a:bodyPr/>
                        <a:lstStyle/>
                        <a:p>
                          <a:pPr algn="l"/>
                          <a:r>
                            <a:rPr lang="en-US" sz="2400" b="1" dirty="0"/>
                            <a:t>Flanders</a:t>
                          </a:r>
                        </a:p>
                      </a:txBody>
                      <a:tcPr anchor="ctr"/>
                    </a:tc>
                    <a:tc>
                      <a:txBody>
                        <a:bodyPr/>
                        <a:lstStyle/>
                        <a:p>
                          <a:pPr algn="ctr"/>
                          <a:r>
                            <a:rPr lang="en-US" sz="2400" b="1" dirty="0"/>
                            <a:t>0</a:t>
                          </a:r>
                        </a:p>
                      </a:txBody>
                      <a:tcPr anchor="ctr"/>
                    </a:tc>
                    <a:tc>
                      <a:txBody>
                        <a:bodyPr/>
                        <a:lstStyle/>
                        <a:p>
                          <a:pPr algn="ctr"/>
                          <a:r>
                            <a:rPr lang="en-US" sz="2400" b="1" dirty="0"/>
                            <a:t>0</a:t>
                          </a:r>
                        </a:p>
                      </a:txBody>
                      <a:tcPr anchor="ctr"/>
                    </a:tc>
                    <a:extLst>
                      <a:ext uri="{0D108BD9-81ED-4DB2-BD59-A6C34878D82A}">
                        <a16:rowId xmlns:a16="http://schemas.microsoft.com/office/drawing/2014/main" val="1090983734"/>
                      </a:ext>
                    </a:extLst>
                  </a:tr>
                </a:tbl>
              </a:graphicData>
            </a:graphic>
          </p:graphicFrame>
        </mc:Fallback>
      </mc:AlternateContent>
      <p:sp>
        <p:nvSpPr>
          <p:cNvPr id="5" name="Left Brace 4">
            <a:extLst>
              <a:ext uri="{FF2B5EF4-FFF2-40B4-BE49-F238E27FC236}">
                <a16:creationId xmlns:a16="http://schemas.microsoft.com/office/drawing/2014/main" id="{CA2E45A1-151A-4E7F-8454-C7453AE4C457}"/>
              </a:ext>
            </a:extLst>
          </p:cNvPr>
          <p:cNvSpPr/>
          <p:nvPr/>
        </p:nvSpPr>
        <p:spPr>
          <a:xfrm>
            <a:off x="2408663" y="3883843"/>
            <a:ext cx="610948" cy="137631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Shape 6">
            <a:extLst>
              <a:ext uri="{FF2B5EF4-FFF2-40B4-BE49-F238E27FC236}">
                <a16:creationId xmlns:a16="http://schemas.microsoft.com/office/drawing/2014/main" id="{E7730B84-BA80-403F-B7DD-0C5EA336FC90}"/>
              </a:ext>
            </a:extLst>
          </p:cNvPr>
          <p:cNvSpPr/>
          <p:nvPr/>
        </p:nvSpPr>
        <p:spPr>
          <a:xfrm>
            <a:off x="1874073" y="3054285"/>
            <a:ext cx="2075758" cy="1442301"/>
          </a:xfrm>
          <a:custGeom>
            <a:avLst/>
            <a:gdLst>
              <a:gd name="connsiteX0" fmla="*/ 2075758 w 2075758"/>
              <a:gd name="connsiteY0" fmla="*/ 0 h 1442301"/>
              <a:gd name="connsiteX1" fmla="*/ 67849 w 2075758"/>
              <a:gd name="connsiteY1" fmla="*/ 377072 h 1442301"/>
              <a:gd name="connsiteX2" fmla="*/ 435494 w 2075758"/>
              <a:gd name="connsiteY2" fmla="*/ 1442301 h 1442301"/>
              <a:gd name="connsiteX3" fmla="*/ 435494 w 2075758"/>
              <a:gd name="connsiteY3" fmla="*/ 1442301 h 1442301"/>
            </a:gdLst>
            <a:ahLst/>
            <a:cxnLst>
              <a:cxn ang="0">
                <a:pos x="connsiteX0" y="connsiteY0"/>
              </a:cxn>
              <a:cxn ang="0">
                <a:pos x="connsiteX1" y="connsiteY1"/>
              </a:cxn>
              <a:cxn ang="0">
                <a:pos x="connsiteX2" y="connsiteY2"/>
              </a:cxn>
              <a:cxn ang="0">
                <a:pos x="connsiteX3" y="connsiteY3"/>
              </a:cxn>
            </a:cxnLst>
            <a:rect l="l" t="t" r="r" b="b"/>
            <a:pathLst>
              <a:path w="2075758" h="1442301">
                <a:moveTo>
                  <a:pt x="2075758" y="0"/>
                </a:moveTo>
                <a:cubicBezTo>
                  <a:pt x="1208492" y="68344"/>
                  <a:pt x="341226" y="136689"/>
                  <a:pt x="67849" y="377072"/>
                </a:cubicBezTo>
                <a:cubicBezTo>
                  <a:pt x="-205528" y="617455"/>
                  <a:pt x="435494" y="1442301"/>
                  <a:pt x="435494" y="1442301"/>
                </a:cubicBezTo>
                <a:lnTo>
                  <a:pt x="435494" y="1442301"/>
                </a:ln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01618031-6E27-433F-A9DD-B0EA1E156500}"/>
              </a:ext>
            </a:extLst>
          </p:cNvPr>
          <p:cNvSpPr/>
          <p:nvPr/>
        </p:nvSpPr>
        <p:spPr>
          <a:xfrm>
            <a:off x="8267307" y="3020682"/>
            <a:ext cx="2057380" cy="2767375"/>
          </a:xfrm>
          <a:custGeom>
            <a:avLst/>
            <a:gdLst>
              <a:gd name="connsiteX0" fmla="*/ 0 w 2057380"/>
              <a:gd name="connsiteY0" fmla="*/ 52455 h 2710814"/>
              <a:gd name="connsiteX1" fmla="*/ 2007909 w 2057380"/>
              <a:gd name="connsiteY1" fmla="*/ 354113 h 2710814"/>
              <a:gd name="connsiteX2" fmla="*/ 1489435 w 2057380"/>
              <a:gd name="connsiteY2" fmla="*/ 2710814 h 2710814"/>
              <a:gd name="connsiteX3" fmla="*/ 1489435 w 2057380"/>
              <a:gd name="connsiteY3" fmla="*/ 2710814 h 2710814"/>
            </a:gdLst>
            <a:ahLst/>
            <a:cxnLst>
              <a:cxn ang="0">
                <a:pos x="connsiteX0" y="connsiteY0"/>
              </a:cxn>
              <a:cxn ang="0">
                <a:pos x="connsiteX1" y="connsiteY1"/>
              </a:cxn>
              <a:cxn ang="0">
                <a:pos x="connsiteX2" y="connsiteY2"/>
              </a:cxn>
              <a:cxn ang="0">
                <a:pos x="connsiteX3" y="connsiteY3"/>
              </a:cxn>
            </a:cxnLst>
            <a:rect l="l" t="t" r="r" b="b"/>
            <a:pathLst>
              <a:path w="2057380" h="2710814">
                <a:moveTo>
                  <a:pt x="0" y="52455"/>
                </a:moveTo>
                <a:cubicBezTo>
                  <a:pt x="879835" y="-18246"/>
                  <a:pt x="1759670" y="-88947"/>
                  <a:pt x="2007909" y="354113"/>
                </a:cubicBezTo>
                <a:cubicBezTo>
                  <a:pt x="2256148" y="797173"/>
                  <a:pt x="1489435" y="2710814"/>
                  <a:pt x="1489435" y="2710814"/>
                </a:cubicBezTo>
                <a:lnTo>
                  <a:pt x="1489435" y="2710814"/>
                </a:ln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7542A3D8-CEA2-45AD-B227-998CAB13879F}"/>
              </a:ext>
            </a:extLst>
          </p:cNvPr>
          <p:cNvSpPr/>
          <p:nvPr/>
        </p:nvSpPr>
        <p:spPr>
          <a:xfrm>
            <a:off x="9067611" y="5260156"/>
            <a:ext cx="510022" cy="136384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668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FA1A-3361-474F-9332-6634CDC3D8D1}"/>
              </a:ext>
            </a:extLst>
          </p:cNvPr>
          <p:cNvSpPr>
            <a:spLocks noGrp="1"/>
          </p:cNvSpPr>
          <p:nvPr>
            <p:ph type="title"/>
          </p:nvPr>
        </p:nvSpPr>
        <p:spPr/>
        <p:txBody>
          <a:bodyPr/>
          <a:lstStyle/>
          <a:p>
            <a:r>
              <a:rPr lang="en-US" dirty="0"/>
              <a:t>“Effect” from Observational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CA2E04-9198-4169-B4DD-D027866F140C}"/>
                  </a:ext>
                </a:extLst>
              </p:cNvPr>
              <p:cNvSpPr>
                <a:spLocks noGrp="1"/>
              </p:cNvSpPr>
              <p:nvPr>
                <p:ph idx="1"/>
              </p:nvPr>
            </p:nvSpPr>
            <p:spPr>
              <a:xfrm>
                <a:off x="676656" y="1964546"/>
                <a:ext cx="10753725" cy="4094480"/>
              </a:xfrm>
            </p:spPr>
            <p:txBody>
              <a:bodyPr>
                <a:normAutofit/>
              </a:bodyPr>
              <a:lstStyle/>
              <a:p>
                <a:r>
                  <a:rPr lang="en-US" sz="2800" dirty="0"/>
                  <a:t>What we </a:t>
                </a:r>
                <a:r>
                  <a:rPr lang="en-US" sz="2800" i="1" dirty="0"/>
                  <a:t>can</a:t>
                </a:r>
                <a:r>
                  <a:rPr lang="en-US" sz="2800" dirty="0"/>
                  <a:t> do is calculate the observed quantity:</a:t>
                </a:r>
              </a:p>
              <a:p>
                <a:pPr marL="0" indent="0">
                  <a:buNone/>
                </a:pPr>
                <a:endParaRPr lang="en-US" sz="28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=0</m:t>
                          </m:r>
                        </m:e>
                      </m:d>
                    </m:oMath>
                  </m:oMathPara>
                </a14:m>
                <a:endParaRPr lang="en-US" sz="2800" dirty="0"/>
              </a:p>
              <a:p>
                <a:pPr marL="0" indent="0">
                  <a:buNone/>
                </a:pPr>
                <a:endParaRPr lang="en-US" sz="2800" dirty="0"/>
              </a:p>
              <a:p>
                <a:r>
                  <a:rPr lang="en-US" sz="2800" dirty="0"/>
                  <a:t>In general:</a:t>
                </a: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𝔼</m:t>
                      </m:r>
                      <m:d>
                        <m:dPr>
                          <m:begChr m:val="["/>
                          <m:end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𝑌</m:t>
                              </m:r>
                            </m:e>
                            <m:sup>
                              <m:r>
                                <a:rPr lang="en-US" sz="2800" i="1">
                                  <a:latin typeface="Cambria Math" panose="02040503050406030204" pitchFamily="18" charset="0"/>
                                </a:rPr>
                                <m:t>𝐴</m:t>
                              </m:r>
                              <m:r>
                                <a:rPr lang="en-US" sz="2800" i="1">
                                  <a:latin typeface="Cambria Math" panose="02040503050406030204" pitchFamily="18" charset="0"/>
                                </a:rPr>
                                <m:t>=1</m:t>
                              </m:r>
                            </m:sup>
                          </m:sSup>
                        </m:e>
                      </m:d>
                      <m:r>
                        <a:rPr lang="en-US" sz="2800" i="1">
                          <a:latin typeface="Cambria Math" panose="02040503050406030204" pitchFamily="18" charset="0"/>
                        </a:rPr>
                        <m:t>−</m:t>
                      </m:r>
                      <m:r>
                        <a:rPr lang="en-US" sz="2800" i="1">
                          <a:latin typeface="Cambria Math" panose="02040503050406030204" pitchFamily="18" charset="0"/>
                        </a:rPr>
                        <m:t>𝔼</m:t>
                      </m:r>
                      <m:d>
                        <m:dPr>
                          <m:begChr m:val="["/>
                          <m:end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𝑌</m:t>
                              </m:r>
                            </m:e>
                            <m:sup>
                              <m:r>
                                <a:rPr lang="en-US" sz="2800" i="1">
                                  <a:latin typeface="Cambria Math" panose="02040503050406030204" pitchFamily="18" charset="0"/>
                                </a:rPr>
                                <m:t>𝐴</m:t>
                              </m:r>
                              <m:r>
                                <a:rPr lang="en-US" sz="2800" i="1">
                                  <a:latin typeface="Cambria Math" panose="02040503050406030204" pitchFamily="18" charset="0"/>
                                </a:rPr>
                                <m:t>=0</m:t>
                              </m:r>
                            </m:sup>
                          </m:sSup>
                        </m:e>
                      </m:d>
                      <m:r>
                        <a:rPr lang="en-US" sz="2800" i="1">
                          <a:latin typeface="Cambria Math" panose="02040503050406030204" pitchFamily="18" charset="0"/>
                        </a:rPr>
                        <m:t>≠</m:t>
                      </m:r>
                      <m:r>
                        <a:rPr lang="en-US" sz="2800" i="1">
                          <a:latin typeface="Cambria Math" panose="02040503050406030204" pitchFamily="18" charset="0"/>
                        </a:rPr>
                        <m:t>𝔼</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𝑌</m:t>
                          </m:r>
                        </m:e>
                        <m:e>
                          <m:r>
                            <a:rPr lang="en-US" sz="2800" i="1">
                              <a:latin typeface="Cambria Math" panose="02040503050406030204" pitchFamily="18" charset="0"/>
                            </a:rPr>
                            <m:t>𝐴</m:t>
                          </m:r>
                          <m:r>
                            <a:rPr lang="en-US" sz="2800" i="1">
                              <a:latin typeface="Cambria Math" panose="02040503050406030204" pitchFamily="18" charset="0"/>
                            </a:rPr>
                            <m:t>=1</m:t>
                          </m:r>
                        </m:e>
                      </m:d>
                      <m:r>
                        <a:rPr lang="en-US" sz="2800" i="1">
                          <a:latin typeface="Cambria Math" panose="02040503050406030204" pitchFamily="18" charset="0"/>
                        </a:rPr>
                        <m:t>−</m:t>
                      </m:r>
                      <m:r>
                        <a:rPr lang="en-US" sz="2800" i="1">
                          <a:latin typeface="Cambria Math" panose="02040503050406030204" pitchFamily="18" charset="0"/>
                        </a:rPr>
                        <m:t>𝔼</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𝑌</m:t>
                          </m:r>
                        </m:e>
                        <m:e>
                          <m:r>
                            <a:rPr lang="en-US" sz="2800" i="1">
                              <a:latin typeface="Cambria Math" panose="02040503050406030204" pitchFamily="18" charset="0"/>
                            </a:rPr>
                            <m:t>𝐴</m:t>
                          </m:r>
                          <m:r>
                            <a:rPr lang="en-US" sz="2800" i="1">
                              <a:latin typeface="Cambria Math" panose="02040503050406030204" pitchFamily="18" charset="0"/>
                            </a:rPr>
                            <m:t>=0</m:t>
                          </m:r>
                        </m:e>
                      </m:d>
                    </m:oMath>
                  </m:oMathPara>
                </a14:m>
                <a:endParaRPr lang="en-US" sz="2800" dirty="0"/>
              </a:p>
              <a:p>
                <a:pPr marL="0" indent="0">
                  <a:buNone/>
                </a:pPr>
                <a:r>
                  <a:rPr lang="en-US" sz="2800" dirty="0"/>
                  <a:t>  </a:t>
                </a:r>
              </a:p>
              <a:p>
                <a:pPr marL="0" indent="0">
                  <a:buNone/>
                </a:pPr>
                <a:r>
                  <a:rPr lang="en-US" sz="2800" dirty="0"/>
                  <a:t>  This is when correlation is not causation.</a:t>
                </a:r>
              </a:p>
              <a:p>
                <a:endParaRPr lang="en-US" sz="2800" dirty="0"/>
              </a:p>
            </p:txBody>
          </p:sp>
        </mc:Choice>
        <mc:Fallback xmlns="">
          <p:sp>
            <p:nvSpPr>
              <p:cNvPr id="3" name="Content Placeholder 2">
                <a:extLst>
                  <a:ext uri="{FF2B5EF4-FFF2-40B4-BE49-F238E27FC236}">
                    <a16:creationId xmlns:a16="http://schemas.microsoft.com/office/drawing/2014/main" id="{AACA2E04-9198-4169-B4DD-D027866F140C}"/>
                  </a:ext>
                </a:extLst>
              </p:cNvPr>
              <p:cNvSpPr>
                <a:spLocks noGrp="1" noRot="1" noChangeAspect="1" noMove="1" noResize="1" noEditPoints="1" noAdjustHandles="1" noChangeArrowheads="1" noChangeShapeType="1" noTextEdit="1"/>
              </p:cNvSpPr>
              <p:nvPr>
                <p:ph idx="1"/>
              </p:nvPr>
            </p:nvSpPr>
            <p:spPr>
              <a:xfrm>
                <a:off x="676656" y="1964546"/>
                <a:ext cx="10753725" cy="4094480"/>
              </a:xfrm>
              <a:blipFill>
                <a:blip r:embed="rId3"/>
                <a:stretch>
                  <a:fillRect l="-283" t="-2827"/>
                </a:stretch>
              </a:blipFill>
            </p:spPr>
            <p:txBody>
              <a:bodyPr/>
              <a:lstStyle/>
              <a:p>
                <a:r>
                  <a:rPr lang="en-US">
                    <a:noFill/>
                  </a:rPr>
                  <a:t> </a:t>
                </a:r>
              </a:p>
            </p:txBody>
          </p:sp>
        </mc:Fallback>
      </mc:AlternateContent>
    </p:spTree>
    <p:extLst>
      <p:ext uri="{BB962C8B-B14F-4D97-AF65-F5344CB8AC3E}">
        <p14:creationId xmlns:p14="http://schemas.microsoft.com/office/powerpoint/2010/main" val="395062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FA1A-3361-474F-9332-6634CDC3D8D1}"/>
              </a:ext>
            </a:extLst>
          </p:cNvPr>
          <p:cNvSpPr>
            <a:spLocks noGrp="1"/>
          </p:cNvSpPr>
          <p:nvPr>
            <p:ph type="title"/>
          </p:nvPr>
        </p:nvSpPr>
        <p:spPr/>
        <p:txBody>
          <a:bodyPr/>
          <a:lstStyle/>
          <a:p>
            <a:r>
              <a:rPr lang="en-US" dirty="0"/>
              <a:t>Identifiability of Causal Effect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CA2E04-9198-4169-B4DD-D027866F140C}"/>
                  </a:ext>
                </a:extLst>
              </p:cNvPr>
              <p:cNvSpPr>
                <a:spLocks noGrp="1"/>
              </p:cNvSpPr>
              <p:nvPr>
                <p:ph idx="1"/>
              </p:nvPr>
            </p:nvSpPr>
            <p:spPr>
              <a:xfrm>
                <a:off x="676656" y="2011679"/>
                <a:ext cx="10753725" cy="4768261"/>
              </a:xfrm>
            </p:spPr>
            <p:txBody>
              <a:bodyPr>
                <a:normAutofit/>
              </a:bodyPr>
              <a:lstStyle/>
              <a:p>
                <a:r>
                  <a:rPr lang="en-US" sz="2800" dirty="0"/>
                  <a:t>Equality holds</a:t>
                </a:r>
              </a:p>
              <a:p>
                <a:endParaRPr lang="en-US" sz="1200" dirty="0"/>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𝐴</m:t>
                              </m:r>
                              <m:r>
                                <a:rPr lang="en-US" sz="2800" b="0" i="1" smtClean="0">
                                  <a:latin typeface="Cambria Math" panose="02040503050406030204" pitchFamily="18" charset="0"/>
                                </a:rPr>
                                <m:t>=1</m:t>
                              </m:r>
                            </m:sup>
                          </m:sSup>
                        </m:e>
                      </m:d>
                      <m:r>
                        <a:rPr lang="en-US" sz="2800" b="0" i="1" smtClean="0">
                          <a:latin typeface="Cambria Math" panose="02040503050406030204" pitchFamily="18" charset="0"/>
                        </a:rPr>
                        <m:t>−</m:t>
                      </m:r>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𝐴</m:t>
                              </m:r>
                              <m:r>
                                <a:rPr lang="en-US" sz="2800" b="0" i="1" smtClean="0">
                                  <a:latin typeface="Cambria Math" panose="02040503050406030204" pitchFamily="18" charset="0"/>
                                </a:rPr>
                                <m:t>=0</m:t>
                              </m:r>
                            </m:sup>
                          </m:sSup>
                        </m:e>
                      </m:d>
                      <m:r>
                        <a:rPr lang="en-US" sz="2800" b="0" i="1" smtClean="0">
                          <a:latin typeface="Cambria Math" panose="02040503050406030204" pitchFamily="18" charset="0"/>
                        </a:rPr>
                        <m:t>=</m:t>
                      </m:r>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𝐴</m:t>
                          </m:r>
                          <m:r>
                            <a:rPr lang="en-US" sz="2800" b="0" i="1" smtClean="0">
                              <a:latin typeface="Cambria Math" panose="02040503050406030204" pitchFamily="18" charset="0"/>
                            </a:rPr>
                            <m:t>=0</m:t>
                          </m:r>
                        </m:e>
                      </m:d>
                    </m:oMath>
                  </m:oMathPara>
                </a14:m>
                <a:endParaRPr lang="en-US" sz="2800" dirty="0"/>
              </a:p>
              <a:p>
                <a:pPr marL="0" indent="0">
                  <a:buNone/>
                </a:pPr>
                <a:endParaRPr lang="en-US" sz="600" dirty="0"/>
              </a:p>
              <a:p>
                <a:r>
                  <a:rPr lang="en-US" sz="2800" dirty="0"/>
                  <a:t>  Under three conditions/assumptions:</a:t>
                </a:r>
              </a:p>
              <a:p>
                <a:pPr lvl="1"/>
                <a:r>
                  <a:rPr lang="en-US" sz="2600" dirty="0"/>
                  <a:t>Consistency</a:t>
                </a:r>
              </a:p>
              <a:p>
                <a:pPr lvl="1"/>
                <a:r>
                  <a:rPr lang="en-US" sz="2600" dirty="0"/>
                  <a:t>Positivity</a:t>
                </a:r>
              </a:p>
              <a:p>
                <a:pPr lvl="1"/>
                <a:r>
                  <a:rPr lang="en-US" sz="2600" dirty="0"/>
                  <a:t>Exchangeability</a:t>
                </a:r>
              </a:p>
              <a:p>
                <a:endParaRPr lang="en-US" sz="2000" dirty="0"/>
              </a:p>
              <a:p>
                <a:r>
                  <a:rPr lang="en-US" sz="2800" dirty="0"/>
                  <a:t>To conclude causal effect from observed data we must accept these.</a:t>
                </a:r>
              </a:p>
              <a:p>
                <a:pPr lvl="1"/>
                <a:r>
                  <a:rPr lang="en-US" dirty="0"/>
                  <a:t>Up to the researcher to check/contemplate whether they hold in each case.</a:t>
                </a:r>
                <a:endParaRPr lang="en-US" sz="2000" dirty="0"/>
              </a:p>
              <a:p>
                <a:endParaRPr lang="en-US" dirty="0"/>
              </a:p>
            </p:txBody>
          </p:sp>
        </mc:Choice>
        <mc:Fallback xmlns="">
          <p:sp>
            <p:nvSpPr>
              <p:cNvPr id="3" name="Content Placeholder 2">
                <a:extLst>
                  <a:ext uri="{FF2B5EF4-FFF2-40B4-BE49-F238E27FC236}">
                    <a16:creationId xmlns:a16="http://schemas.microsoft.com/office/drawing/2014/main" id="{AACA2E04-9198-4169-B4DD-D027866F140C}"/>
                  </a:ext>
                </a:extLst>
              </p:cNvPr>
              <p:cNvSpPr>
                <a:spLocks noGrp="1" noRot="1" noChangeAspect="1" noMove="1" noResize="1" noEditPoints="1" noAdjustHandles="1" noChangeArrowheads="1" noChangeShapeType="1" noTextEdit="1"/>
              </p:cNvSpPr>
              <p:nvPr>
                <p:ph idx="1"/>
              </p:nvPr>
            </p:nvSpPr>
            <p:spPr>
              <a:xfrm>
                <a:off x="676656" y="2011679"/>
                <a:ext cx="10753725" cy="4768261"/>
              </a:xfrm>
              <a:blipFill>
                <a:blip r:embed="rId3"/>
                <a:stretch>
                  <a:fillRect l="-283" t="-2430"/>
                </a:stretch>
              </a:blipFill>
            </p:spPr>
            <p:txBody>
              <a:bodyPr/>
              <a:lstStyle/>
              <a:p>
                <a:r>
                  <a:rPr lang="en-US">
                    <a:noFill/>
                  </a:rPr>
                  <a:t> </a:t>
                </a:r>
              </a:p>
            </p:txBody>
          </p:sp>
        </mc:Fallback>
      </mc:AlternateContent>
    </p:spTree>
    <p:extLst>
      <p:ext uri="{BB962C8B-B14F-4D97-AF65-F5344CB8AC3E}">
        <p14:creationId xmlns:p14="http://schemas.microsoft.com/office/powerpoint/2010/main" val="200504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4965-22B9-48C4-A3A5-E96DD30C4F18}"/>
              </a:ext>
            </a:extLst>
          </p:cNvPr>
          <p:cNvSpPr>
            <a:spLocks noGrp="1"/>
          </p:cNvSpPr>
          <p:nvPr>
            <p:ph type="title"/>
          </p:nvPr>
        </p:nvSpPr>
        <p:spPr/>
        <p:txBody>
          <a:bodyPr/>
          <a:lstStyle/>
          <a:p>
            <a:r>
              <a:rPr lang="en-US" dirty="0">
                <a:solidFill>
                  <a:srgbClr val="3494BA"/>
                </a:solidFill>
              </a:rPr>
              <a:t>Positivity		     </a:t>
            </a:r>
            <a:r>
              <a:rPr lang="en-US" sz="4800" dirty="0">
                <a:solidFill>
                  <a:srgbClr val="3494BA"/>
                </a:solidFill>
              </a:rPr>
              <a:t>(Identifiability Condition 1)</a:t>
            </a:r>
            <a:endParaRPr lang="en-US" sz="4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E0CE6A-48CA-4EC0-BDB6-AFA09D73FE0D}"/>
                  </a:ext>
                </a:extLst>
              </p:cNvPr>
              <p:cNvSpPr>
                <a:spLocks noGrp="1"/>
              </p:cNvSpPr>
              <p:nvPr>
                <p:ph idx="1"/>
              </p:nvPr>
            </p:nvSpPr>
            <p:spPr>
              <a:xfrm>
                <a:off x="676656" y="2011680"/>
                <a:ext cx="10753725" cy="425530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Pr</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𝑎</m:t>
                          </m:r>
                        </m:e>
                        <m:e>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𝑥</m:t>
                          </m:r>
                        </m:e>
                      </m:d>
                      <m:r>
                        <a:rPr lang="en-US" sz="2800" b="0" i="1" smtClean="0">
                          <a:latin typeface="Cambria Math" panose="02040503050406030204" pitchFamily="18" charset="0"/>
                        </a:rPr>
                        <m:t>&gt;0 ∀</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b="0" dirty="0"/>
              </a:p>
              <a:p>
                <a:endParaRPr lang="en-US" sz="2800" dirty="0"/>
              </a:p>
              <a:p>
                <a:r>
                  <a:rPr lang="en-US" sz="2800" dirty="0"/>
                  <a:t>Everyone must have some chance for getting the treatment.</a:t>
                </a:r>
              </a:p>
              <a:p>
                <a:endParaRPr lang="en-US" sz="2800" dirty="0"/>
              </a:p>
              <a:p>
                <a:r>
                  <a:rPr lang="en-US" sz="2800" dirty="0"/>
                  <a:t>The alternative: assign all individuals to either </a:t>
                </a: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=1</m:t>
                    </m:r>
                  </m:oMath>
                </a14:m>
                <a:r>
                  <a:rPr lang="en-US" sz="2800" dirty="0"/>
                  <a:t> or </a:t>
                </a: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=0</m:t>
                    </m:r>
                  </m:oMath>
                </a14:m>
                <a:r>
                  <a:rPr lang="en-US" sz="2800" dirty="0"/>
                  <a:t>.</a:t>
                </a:r>
              </a:p>
              <a:p>
                <a:r>
                  <a:rPr lang="en-US" sz="2800" dirty="0"/>
                  <a:t>If no females </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d>
                  </m:oMath>
                </a14:m>
                <a:r>
                  <a:rPr lang="en-US" sz="2800" dirty="0"/>
                  <a:t> were assigned the treatment - it would be impossible to infer the treatment effect on them.</a:t>
                </a:r>
              </a:p>
              <a:p>
                <a:r>
                  <a:rPr lang="en-US" dirty="0"/>
                  <a:t>AKA covariate overlap or common support</a:t>
                </a:r>
                <a:endParaRPr lang="en-US" sz="2000" dirty="0"/>
              </a:p>
            </p:txBody>
          </p:sp>
        </mc:Choice>
        <mc:Fallback xmlns="">
          <p:sp>
            <p:nvSpPr>
              <p:cNvPr id="3" name="Content Placeholder 2">
                <a:extLst>
                  <a:ext uri="{FF2B5EF4-FFF2-40B4-BE49-F238E27FC236}">
                    <a16:creationId xmlns:a16="http://schemas.microsoft.com/office/drawing/2014/main" id="{0AE0CE6A-48CA-4EC0-BDB6-AFA09D73FE0D}"/>
                  </a:ext>
                </a:extLst>
              </p:cNvPr>
              <p:cNvSpPr>
                <a:spLocks noGrp="1" noRot="1" noChangeAspect="1" noMove="1" noResize="1" noEditPoints="1" noAdjustHandles="1" noChangeArrowheads="1" noChangeShapeType="1" noTextEdit="1"/>
              </p:cNvSpPr>
              <p:nvPr>
                <p:ph idx="1"/>
              </p:nvPr>
            </p:nvSpPr>
            <p:spPr>
              <a:xfrm>
                <a:off x="676656" y="2011680"/>
                <a:ext cx="10753725" cy="4255305"/>
              </a:xfrm>
              <a:blipFill>
                <a:blip r:embed="rId3"/>
                <a:stretch>
                  <a:fillRect l="-283"/>
                </a:stretch>
              </a:blipFill>
            </p:spPr>
            <p:txBody>
              <a:bodyPr/>
              <a:lstStyle/>
              <a:p>
                <a:r>
                  <a:rPr lang="en-US">
                    <a:noFill/>
                  </a:rPr>
                  <a:t> </a:t>
                </a:r>
              </a:p>
            </p:txBody>
          </p:sp>
        </mc:Fallback>
      </mc:AlternateContent>
    </p:spTree>
    <p:extLst>
      <p:ext uri="{BB962C8B-B14F-4D97-AF65-F5344CB8AC3E}">
        <p14:creationId xmlns:p14="http://schemas.microsoft.com/office/powerpoint/2010/main" val="1140410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4965-22B9-48C4-A3A5-E96DD30C4F18}"/>
              </a:ext>
            </a:extLst>
          </p:cNvPr>
          <p:cNvSpPr>
            <a:spLocks noGrp="1"/>
          </p:cNvSpPr>
          <p:nvPr>
            <p:ph type="title"/>
          </p:nvPr>
        </p:nvSpPr>
        <p:spPr/>
        <p:txBody>
          <a:bodyPr/>
          <a:lstStyle/>
          <a:p>
            <a:r>
              <a:rPr lang="en-US" dirty="0">
                <a:solidFill>
                  <a:srgbClr val="3494BA"/>
                </a:solidFill>
              </a:rPr>
              <a:t>Consistency	     </a:t>
            </a:r>
            <a:r>
              <a:rPr lang="en-US" sz="4800" dirty="0">
                <a:solidFill>
                  <a:srgbClr val="3494BA"/>
                </a:solidFill>
              </a:rPr>
              <a:t>(Identifiability Condition 2)</a:t>
            </a:r>
            <a:endParaRPr lang="en-US" sz="4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E0CE6A-48CA-4EC0-BDB6-AFA09D73FE0D}"/>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𝑎</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 </m:t>
                      </m:r>
                      <m:r>
                        <m:rPr>
                          <m:nor/>
                        </m:rPr>
                        <a:rPr lang="en-US" sz="2800" b="0" i="0" smtClean="0">
                          <a:latin typeface="Cambria Math" panose="02040503050406030204" pitchFamily="18" charset="0"/>
                        </a:rPr>
                        <m:t>s</m:t>
                      </m:r>
                      <m:r>
                        <m:rPr>
                          <m:nor/>
                        </m:rPr>
                        <a:rPr lang="en-US" sz="2800" b="0" i="0" smtClean="0">
                          <a:latin typeface="Cambria Math" panose="02040503050406030204" pitchFamily="18" charset="0"/>
                        </a:rPr>
                        <m:t>.</m:t>
                      </m:r>
                      <m:r>
                        <m:rPr>
                          <m:nor/>
                        </m:rPr>
                        <a:rPr lang="en-US" sz="2800" b="0" i="0" smtClean="0">
                          <a:latin typeface="Cambria Math" panose="02040503050406030204" pitchFamily="18" charset="0"/>
                        </a:rPr>
                        <m:t>t</m:t>
                      </m:r>
                      <m:r>
                        <m:rPr>
                          <m:nor/>
                        </m:rPr>
                        <a:rPr lang="en-US" sz="2800" b="0" i="0" smtClean="0">
                          <a:latin typeface="Cambria Math" panose="02040503050406030204" pitchFamily="18" charset="0"/>
                        </a:rPr>
                        <m:t>.</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r>
                        <a:rPr lang="en-US" sz="2800" b="0" i="1" smtClean="0">
                          <a:latin typeface="Cambria Math" panose="02040503050406030204" pitchFamily="18" charset="0"/>
                        </a:rPr>
                        <m:t>𝑎</m:t>
                      </m:r>
                    </m:oMath>
                  </m:oMathPara>
                </a14:m>
                <a:endParaRPr lang="en-US" sz="2800" dirty="0"/>
              </a:p>
              <a:p>
                <a:endParaRPr lang="en-US" sz="2000" dirty="0"/>
              </a:p>
              <a:p>
                <a:r>
                  <a:rPr lang="en-US" sz="2800" dirty="0"/>
                  <a:t>If an individual </a:t>
                </a:r>
                <a14:m>
                  <m:oMath xmlns:m="http://schemas.openxmlformats.org/officeDocument/2006/math">
                    <m:r>
                      <a:rPr lang="en-US" sz="2800" b="0" i="1" smtClean="0">
                        <a:latin typeface="Cambria Math" panose="02040503050406030204" pitchFamily="18" charset="0"/>
                      </a:rPr>
                      <m:t>𝑖</m:t>
                    </m:r>
                  </m:oMath>
                </a14:m>
                <a:r>
                  <a:rPr lang="en-US" sz="2800" dirty="0"/>
                  <a:t> happens to have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r>
                      <a:rPr lang="en-US" sz="2800" b="0" i="1" smtClean="0">
                        <a:latin typeface="Cambria Math" panose="02040503050406030204" pitchFamily="18" charset="0"/>
                      </a:rPr>
                      <m:t>𝑎</m:t>
                    </m:r>
                  </m:oMath>
                </a14:m>
                <a:r>
                  <a:rPr lang="en-US" sz="2800" dirty="0"/>
                  <a:t>, we will observed the counterfactual </a:t>
                </a:r>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𝑎</m:t>
                        </m:r>
                      </m:sup>
                    </m:sSubSup>
                  </m:oMath>
                </a14:m>
                <a:r>
                  <a:rPr lang="en-US" sz="2800" dirty="0"/>
                  <a:t>.</a:t>
                </a:r>
              </a:p>
              <a:p>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0AE0CE6A-48CA-4EC0-BDB6-AFA09D73FE0D}"/>
                  </a:ext>
                </a:extLst>
              </p:cNvPr>
              <p:cNvSpPr>
                <a:spLocks noGrp="1" noRot="1" noChangeAspect="1" noMove="1" noResize="1" noEditPoints="1" noAdjustHandles="1" noChangeArrowheads="1" noChangeShapeType="1" noTextEdit="1"/>
              </p:cNvSpPr>
              <p:nvPr>
                <p:ph idx="1"/>
              </p:nvPr>
            </p:nvSpPr>
            <p:spPr>
              <a:blipFill>
                <a:blip r:embed="rId3"/>
                <a:stretch>
                  <a:fillRect l="-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4">
                <a:extLst>
                  <a:ext uri="{FF2B5EF4-FFF2-40B4-BE49-F238E27FC236}">
                    <a16:creationId xmlns:a16="http://schemas.microsoft.com/office/drawing/2014/main" id="{91265392-F1C5-4120-AFE6-C3DAEC0E1804}"/>
                  </a:ext>
                </a:extLst>
              </p:cNvPr>
              <p:cNvGraphicFramePr>
                <a:graphicFrameLocks/>
              </p:cNvGraphicFramePr>
              <p:nvPr>
                <p:extLst>
                  <p:ext uri="{D42A27DB-BD31-4B8C-83A1-F6EECF244321}">
                    <p14:modId xmlns:p14="http://schemas.microsoft.com/office/powerpoint/2010/main" val="3242762334"/>
                  </p:ext>
                </p:extLst>
              </p:nvPr>
            </p:nvGraphicFramePr>
            <p:xfrm>
              <a:off x="6106279" y="3909249"/>
              <a:ext cx="5323720" cy="2824403"/>
            </p:xfrm>
            <a:graphic>
              <a:graphicData uri="http://schemas.openxmlformats.org/drawingml/2006/table">
                <a:tbl>
                  <a:tblPr firstRow="1" bandRow="1">
                    <a:tableStyleId>{6E25E649-3F16-4E02-A733-19D2CDBF48F0}</a:tableStyleId>
                  </a:tblPr>
                  <a:tblGrid>
                    <a:gridCol w="1330930">
                      <a:extLst>
                        <a:ext uri="{9D8B030D-6E8A-4147-A177-3AD203B41FA5}">
                          <a16:colId xmlns:a16="http://schemas.microsoft.com/office/drawing/2014/main" val="975921109"/>
                        </a:ext>
                      </a:extLst>
                    </a:gridCol>
                    <a:gridCol w="1330930">
                      <a:extLst>
                        <a:ext uri="{9D8B030D-6E8A-4147-A177-3AD203B41FA5}">
                          <a16:colId xmlns:a16="http://schemas.microsoft.com/office/drawing/2014/main" val="1134868960"/>
                        </a:ext>
                      </a:extLst>
                    </a:gridCol>
                    <a:gridCol w="1330930">
                      <a:extLst>
                        <a:ext uri="{9D8B030D-6E8A-4147-A177-3AD203B41FA5}">
                          <a16:colId xmlns:a16="http://schemas.microsoft.com/office/drawing/2014/main" val="2454817128"/>
                        </a:ext>
                      </a:extLst>
                    </a:gridCol>
                    <a:gridCol w="1330930">
                      <a:extLst>
                        <a:ext uri="{9D8B030D-6E8A-4147-A177-3AD203B41FA5}">
                          <a16:colId xmlns:a16="http://schemas.microsoft.com/office/drawing/2014/main" val="388241043"/>
                        </a:ext>
                      </a:extLst>
                    </a:gridCol>
                  </a:tblGrid>
                  <a:tr h="409715">
                    <a:tc>
                      <a:txBody>
                        <a:bodyPr/>
                        <a:lstStyle/>
                        <a:p>
                          <a:r>
                            <a:rPr lang="en-US" sz="1900" dirty="0"/>
                            <a:t>Participant</a:t>
                          </a:r>
                        </a:p>
                      </a:txBody>
                      <a:tcPr marL="72746" marR="72746" marT="36373" marB="36373"/>
                    </a:tc>
                    <a:tc>
                      <a:txBody>
                        <a:bodyPr/>
                        <a:lstStyle/>
                        <a:p>
                          <a:pPr/>
                          <a14:m>
                            <m:oMathPara xmlns:m="http://schemas.openxmlformats.org/officeDocument/2006/math">
                              <m:oMathParaPr>
                                <m:jc m:val="centerGroup"/>
                              </m:oMathParaPr>
                              <m:oMath xmlns:m="http://schemas.openxmlformats.org/officeDocument/2006/math">
                                <m:r>
                                  <a:rPr lang="en-US" sz="1900" b="1" i="1" smtClean="0">
                                    <a:latin typeface="Cambria Math" panose="02040503050406030204" pitchFamily="18" charset="0"/>
                                  </a:rPr>
                                  <m:t>𝑨</m:t>
                                </m:r>
                              </m:oMath>
                            </m:oMathPara>
                          </a14:m>
                          <a:endParaRPr lang="en-US" sz="1900" dirty="0"/>
                        </a:p>
                      </a:txBody>
                      <a:tcPr marL="72746" marR="72746" marT="36373" marB="36373"/>
                    </a:tc>
                    <a:tc>
                      <a:txBody>
                        <a:bodyPr/>
                        <a:lstStyle/>
                        <a:p>
                          <a:pPr/>
                          <a14:m>
                            <m:oMathPara xmlns:m="http://schemas.openxmlformats.org/officeDocument/2006/math">
                              <m:oMathParaPr>
                                <m:jc m:val="centerGroup"/>
                              </m:oMathParaPr>
                              <m:oMath xmlns:m="http://schemas.openxmlformats.org/officeDocument/2006/math">
                                <m:sSup>
                                  <m:sSupPr>
                                    <m:ctrlPr>
                                      <a:rPr lang="en-US" sz="1900" i="1" smtClean="0">
                                        <a:latin typeface="Cambria Math" panose="02040503050406030204" pitchFamily="18" charset="0"/>
                                      </a:rPr>
                                    </m:ctrlPr>
                                  </m:sSupPr>
                                  <m:e>
                                    <m:r>
                                      <a:rPr lang="en-US" sz="1900" smtClean="0">
                                        <a:latin typeface="Cambria Math" panose="02040503050406030204" pitchFamily="18" charset="0"/>
                                      </a:rPr>
                                      <m:t>𝒀</m:t>
                                    </m:r>
                                  </m:e>
                                  <m:sup>
                                    <m:r>
                                      <a:rPr lang="en-US" sz="1900" smtClean="0">
                                        <a:latin typeface="Cambria Math" panose="02040503050406030204" pitchFamily="18" charset="0"/>
                                      </a:rPr>
                                      <m:t>𝟏</m:t>
                                    </m:r>
                                  </m:sup>
                                </m:sSup>
                              </m:oMath>
                            </m:oMathPara>
                          </a14:m>
                          <a:endParaRPr lang="en-US" sz="1900" dirty="0"/>
                        </a:p>
                      </a:txBody>
                      <a:tcPr marL="72746" marR="72746" marT="36373" marB="36373"/>
                    </a:tc>
                    <a:tc>
                      <a:txBody>
                        <a:bodyPr/>
                        <a:lstStyle/>
                        <a:p>
                          <a:pPr/>
                          <a14:m>
                            <m:oMathPara xmlns:m="http://schemas.openxmlformats.org/officeDocument/2006/math">
                              <m:oMathParaPr>
                                <m:jc m:val="centerGroup"/>
                              </m:oMathParaPr>
                              <m:oMath xmlns:m="http://schemas.openxmlformats.org/officeDocument/2006/math">
                                <m:sSup>
                                  <m:sSupPr>
                                    <m:ctrlPr>
                                      <a:rPr lang="en-US" sz="1900" i="1" smtClean="0">
                                        <a:latin typeface="Cambria Math" panose="02040503050406030204" pitchFamily="18" charset="0"/>
                                      </a:rPr>
                                    </m:ctrlPr>
                                  </m:sSupPr>
                                  <m:e>
                                    <m:r>
                                      <a:rPr lang="en-US" sz="1900" smtClean="0">
                                        <a:latin typeface="Cambria Math" panose="02040503050406030204" pitchFamily="18" charset="0"/>
                                      </a:rPr>
                                      <m:t>𝒀</m:t>
                                    </m:r>
                                  </m:e>
                                  <m:sup>
                                    <m:r>
                                      <a:rPr lang="en-US" sz="1900" smtClean="0">
                                        <a:latin typeface="Cambria Math" panose="02040503050406030204" pitchFamily="18" charset="0"/>
                                      </a:rPr>
                                      <m:t>𝟎</m:t>
                                    </m:r>
                                  </m:sup>
                                </m:sSup>
                              </m:oMath>
                            </m:oMathPara>
                          </a14:m>
                          <a:endParaRPr lang="en-US" sz="1900" dirty="0"/>
                        </a:p>
                      </a:txBody>
                      <a:tcPr marL="72746" marR="72746" marT="36373" marB="36373"/>
                    </a:tc>
                    <a:extLst>
                      <a:ext uri="{0D108BD9-81ED-4DB2-BD59-A6C34878D82A}">
                        <a16:rowId xmlns:a16="http://schemas.microsoft.com/office/drawing/2014/main" val="1816809192"/>
                      </a:ext>
                    </a:extLst>
                  </a:tr>
                  <a:tr h="402448">
                    <a:tc>
                      <a:txBody>
                        <a:bodyPr/>
                        <a:lstStyle/>
                        <a:p>
                          <a:pPr algn="l"/>
                          <a:r>
                            <a:rPr lang="en-US" sz="1800" b="1" dirty="0" err="1"/>
                            <a:t>Apu</a:t>
                          </a:r>
                          <a:endParaRPr lang="en-US" sz="1800" b="1" dirty="0"/>
                        </a:p>
                      </a:txBody>
                      <a:tcPr marL="70497" marR="70497" marT="35249" marB="35249" anchor="ctr"/>
                    </a:tc>
                    <a:tc>
                      <a:txBody>
                        <a:bodyPr/>
                        <a:lstStyle/>
                        <a:p>
                          <a:pPr algn="ctr"/>
                          <a:r>
                            <a:rPr lang="en-US" sz="1900" b="1" dirty="0"/>
                            <a:t>1</a:t>
                          </a:r>
                        </a:p>
                      </a:txBody>
                      <a:tcPr marL="72746" marR="72746" marT="36373" marB="36373" anchor="ctr"/>
                    </a:tc>
                    <a:tc>
                      <a:txBody>
                        <a:bodyPr/>
                        <a:lstStyle/>
                        <a:p>
                          <a:pPr algn="ctr"/>
                          <a:r>
                            <a:rPr lang="en-US" sz="1900" b="1" dirty="0"/>
                            <a:t>1</a:t>
                          </a:r>
                        </a:p>
                      </a:txBody>
                      <a:tcPr marL="72746" marR="72746" marT="36373" marB="36373" anchor="ctr"/>
                    </a:tc>
                    <a:tc>
                      <a:txBody>
                        <a:bodyPr/>
                        <a:lstStyle/>
                        <a:p>
                          <a:pPr algn="ctr"/>
                          <a:r>
                            <a:rPr lang="en-US" sz="1900" b="1" dirty="0"/>
                            <a:t>?</a:t>
                          </a:r>
                        </a:p>
                      </a:txBody>
                      <a:tcPr marL="72746" marR="72746" marT="36373" marB="36373" anchor="ctr"/>
                    </a:tc>
                    <a:extLst>
                      <a:ext uri="{0D108BD9-81ED-4DB2-BD59-A6C34878D82A}">
                        <a16:rowId xmlns:a16="http://schemas.microsoft.com/office/drawing/2014/main" val="3918387123"/>
                      </a:ext>
                    </a:extLst>
                  </a:tr>
                  <a:tr h="402448">
                    <a:tc>
                      <a:txBody>
                        <a:bodyPr/>
                        <a:lstStyle/>
                        <a:p>
                          <a:pPr algn="l"/>
                          <a:r>
                            <a:rPr lang="en-US" sz="1800" b="1" dirty="0"/>
                            <a:t>Bart</a:t>
                          </a:r>
                        </a:p>
                      </a:txBody>
                      <a:tcPr marL="70497" marR="70497" marT="35249" marB="35249" anchor="ctr"/>
                    </a:tc>
                    <a:tc>
                      <a:txBody>
                        <a:bodyPr/>
                        <a:lstStyle/>
                        <a:p>
                          <a:pPr algn="ctr"/>
                          <a:r>
                            <a:rPr lang="en-US" sz="1900" b="1" dirty="0"/>
                            <a:t>1</a:t>
                          </a:r>
                        </a:p>
                      </a:txBody>
                      <a:tcPr marL="72746" marR="72746" marT="36373" marB="36373"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extLst>
                      <a:ext uri="{0D108BD9-81ED-4DB2-BD59-A6C34878D82A}">
                        <a16:rowId xmlns:a16="http://schemas.microsoft.com/office/drawing/2014/main" val="3027055208"/>
                      </a:ext>
                    </a:extLst>
                  </a:tr>
                  <a:tr h="402448">
                    <a:tc>
                      <a:txBody>
                        <a:bodyPr/>
                        <a:lstStyle/>
                        <a:p>
                          <a:pPr algn="l"/>
                          <a:r>
                            <a:rPr lang="en-US" sz="1800" b="1" dirty="0"/>
                            <a:t>Carl</a:t>
                          </a:r>
                        </a:p>
                      </a:txBody>
                      <a:tcPr marL="70497" marR="70497" marT="35249" marB="35249" anchor="ctr"/>
                    </a:tc>
                    <a:tc>
                      <a:txBody>
                        <a:bodyPr/>
                        <a:lstStyle/>
                        <a:p>
                          <a:pPr algn="ctr"/>
                          <a:r>
                            <a:rPr lang="en-US" sz="1900" b="1" dirty="0"/>
                            <a:t>1</a:t>
                          </a:r>
                        </a:p>
                      </a:txBody>
                      <a:tcPr marL="72746" marR="72746" marT="36373" marB="36373" anchor="ctr"/>
                    </a:tc>
                    <a:tc>
                      <a:txBody>
                        <a:bodyPr/>
                        <a:lstStyle/>
                        <a:p>
                          <a:pPr algn="ctr"/>
                          <a:r>
                            <a:rPr lang="en-US" sz="1900" b="1" dirty="0"/>
                            <a:t>1</a:t>
                          </a:r>
                        </a:p>
                      </a:txBody>
                      <a:tcPr marL="72746" marR="72746" marT="36373" marB="36373" anchor="ctr"/>
                    </a:tc>
                    <a:tc>
                      <a:txBody>
                        <a:bodyPr/>
                        <a:lstStyle/>
                        <a:p>
                          <a:pPr algn="ctr"/>
                          <a:r>
                            <a:rPr lang="en-US" sz="1900" b="1" dirty="0"/>
                            <a:t>?</a:t>
                          </a:r>
                        </a:p>
                      </a:txBody>
                      <a:tcPr marL="72746" marR="72746" marT="36373" marB="36373" anchor="ctr"/>
                    </a:tc>
                    <a:extLst>
                      <a:ext uri="{0D108BD9-81ED-4DB2-BD59-A6C34878D82A}">
                        <a16:rowId xmlns:a16="http://schemas.microsoft.com/office/drawing/2014/main" val="886557919"/>
                      </a:ext>
                    </a:extLst>
                  </a:tr>
                  <a:tr h="402448">
                    <a:tc>
                      <a:txBody>
                        <a:bodyPr/>
                        <a:lstStyle/>
                        <a:p>
                          <a:pPr algn="l"/>
                          <a:r>
                            <a:rPr lang="en-US" sz="1800" b="1" dirty="0"/>
                            <a:t>Dr. Hibbert</a:t>
                          </a:r>
                        </a:p>
                      </a:txBody>
                      <a:tcPr marL="70497" marR="70497" marT="35249" marB="35249"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tc>
                      <a:txBody>
                        <a:bodyPr/>
                        <a:lstStyle/>
                        <a:p>
                          <a:pPr algn="ctr"/>
                          <a:r>
                            <a:rPr lang="en-US" sz="1900" b="1" dirty="0"/>
                            <a:t>0</a:t>
                          </a:r>
                        </a:p>
                      </a:txBody>
                      <a:tcPr marL="72746" marR="72746" marT="36373" marB="36373" anchor="ctr"/>
                    </a:tc>
                    <a:extLst>
                      <a:ext uri="{0D108BD9-81ED-4DB2-BD59-A6C34878D82A}">
                        <a16:rowId xmlns:a16="http://schemas.microsoft.com/office/drawing/2014/main" val="3036730606"/>
                      </a:ext>
                    </a:extLst>
                  </a:tr>
                  <a:tr h="402448">
                    <a:tc>
                      <a:txBody>
                        <a:bodyPr/>
                        <a:lstStyle/>
                        <a:p>
                          <a:pPr algn="l"/>
                          <a:r>
                            <a:rPr lang="en-US" sz="1800" b="1" dirty="0"/>
                            <a:t>Edna</a:t>
                          </a:r>
                        </a:p>
                      </a:txBody>
                      <a:tcPr marL="70497" marR="70497" marT="35249" marB="35249"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tc>
                      <a:txBody>
                        <a:bodyPr/>
                        <a:lstStyle/>
                        <a:p>
                          <a:pPr algn="ctr"/>
                          <a:r>
                            <a:rPr lang="en-US" sz="1900" b="1" dirty="0"/>
                            <a:t>1</a:t>
                          </a:r>
                        </a:p>
                      </a:txBody>
                      <a:tcPr marL="72746" marR="72746" marT="36373" marB="36373" anchor="ctr"/>
                    </a:tc>
                    <a:extLst>
                      <a:ext uri="{0D108BD9-81ED-4DB2-BD59-A6C34878D82A}">
                        <a16:rowId xmlns:a16="http://schemas.microsoft.com/office/drawing/2014/main" val="3470188623"/>
                      </a:ext>
                    </a:extLst>
                  </a:tr>
                  <a:tr h="402448">
                    <a:tc>
                      <a:txBody>
                        <a:bodyPr/>
                        <a:lstStyle/>
                        <a:p>
                          <a:pPr algn="l"/>
                          <a:r>
                            <a:rPr lang="en-US" sz="1800" b="1" dirty="0"/>
                            <a:t>Flanders</a:t>
                          </a:r>
                        </a:p>
                      </a:txBody>
                      <a:tcPr marL="70497" marR="70497" marT="35249" marB="35249"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tc>
                      <a:txBody>
                        <a:bodyPr/>
                        <a:lstStyle/>
                        <a:p>
                          <a:pPr algn="ctr"/>
                          <a:r>
                            <a:rPr lang="en-US" sz="1900" b="1" dirty="0"/>
                            <a:t>0</a:t>
                          </a:r>
                        </a:p>
                      </a:txBody>
                      <a:tcPr marL="72746" marR="72746" marT="36373" marB="36373" anchor="ctr"/>
                    </a:tc>
                    <a:extLst>
                      <a:ext uri="{0D108BD9-81ED-4DB2-BD59-A6C34878D82A}">
                        <a16:rowId xmlns:a16="http://schemas.microsoft.com/office/drawing/2014/main" val="1090983734"/>
                      </a:ext>
                    </a:extLst>
                  </a:tr>
                </a:tbl>
              </a:graphicData>
            </a:graphic>
          </p:graphicFrame>
        </mc:Choice>
        <mc:Fallback xmlns="">
          <p:graphicFrame>
            <p:nvGraphicFramePr>
              <p:cNvPr id="4" name="Content Placeholder 4">
                <a:extLst>
                  <a:ext uri="{FF2B5EF4-FFF2-40B4-BE49-F238E27FC236}">
                    <a16:creationId xmlns:a16="http://schemas.microsoft.com/office/drawing/2014/main" id="{91265392-F1C5-4120-AFE6-C3DAEC0E1804}"/>
                  </a:ext>
                </a:extLst>
              </p:cNvPr>
              <p:cNvGraphicFramePr>
                <a:graphicFrameLocks/>
              </p:cNvGraphicFramePr>
              <p:nvPr>
                <p:extLst>
                  <p:ext uri="{D42A27DB-BD31-4B8C-83A1-F6EECF244321}">
                    <p14:modId xmlns:p14="http://schemas.microsoft.com/office/powerpoint/2010/main" val="3242762334"/>
                  </p:ext>
                </p:extLst>
              </p:nvPr>
            </p:nvGraphicFramePr>
            <p:xfrm>
              <a:off x="6106279" y="3909249"/>
              <a:ext cx="5323720" cy="2824403"/>
            </p:xfrm>
            <a:graphic>
              <a:graphicData uri="http://schemas.openxmlformats.org/drawingml/2006/table">
                <a:tbl>
                  <a:tblPr firstRow="1" bandRow="1">
                    <a:tableStyleId>{6E25E649-3F16-4E02-A733-19D2CDBF48F0}</a:tableStyleId>
                  </a:tblPr>
                  <a:tblGrid>
                    <a:gridCol w="1330930">
                      <a:extLst>
                        <a:ext uri="{9D8B030D-6E8A-4147-A177-3AD203B41FA5}">
                          <a16:colId xmlns:a16="http://schemas.microsoft.com/office/drawing/2014/main" val="975921109"/>
                        </a:ext>
                      </a:extLst>
                    </a:gridCol>
                    <a:gridCol w="1330930">
                      <a:extLst>
                        <a:ext uri="{9D8B030D-6E8A-4147-A177-3AD203B41FA5}">
                          <a16:colId xmlns:a16="http://schemas.microsoft.com/office/drawing/2014/main" val="1134868960"/>
                        </a:ext>
                      </a:extLst>
                    </a:gridCol>
                    <a:gridCol w="1330930">
                      <a:extLst>
                        <a:ext uri="{9D8B030D-6E8A-4147-A177-3AD203B41FA5}">
                          <a16:colId xmlns:a16="http://schemas.microsoft.com/office/drawing/2014/main" val="2454817128"/>
                        </a:ext>
                      </a:extLst>
                    </a:gridCol>
                    <a:gridCol w="1330930">
                      <a:extLst>
                        <a:ext uri="{9D8B030D-6E8A-4147-A177-3AD203B41FA5}">
                          <a16:colId xmlns:a16="http://schemas.microsoft.com/office/drawing/2014/main" val="388241043"/>
                        </a:ext>
                      </a:extLst>
                    </a:gridCol>
                  </a:tblGrid>
                  <a:tr h="409715">
                    <a:tc>
                      <a:txBody>
                        <a:bodyPr/>
                        <a:lstStyle/>
                        <a:p>
                          <a:r>
                            <a:rPr lang="en-US" sz="1900" dirty="0"/>
                            <a:t>Participant</a:t>
                          </a:r>
                        </a:p>
                      </a:txBody>
                      <a:tcPr marL="72746" marR="72746" marT="36373" marB="36373"/>
                    </a:tc>
                    <a:tc>
                      <a:txBody>
                        <a:bodyPr/>
                        <a:lstStyle/>
                        <a:p>
                          <a:endParaRPr lang="en-US"/>
                        </a:p>
                      </a:txBody>
                      <a:tcPr marL="72746" marR="72746" marT="36373" marB="36373">
                        <a:blipFill>
                          <a:blip r:embed="rId4"/>
                          <a:stretch>
                            <a:fillRect l="-100459" t="-8955" r="-201835" b="-614925"/>
                          </a:stretch>
                        </a:blipFill>
                      </a:tcPr>
                    </a:tc>
                    <a:tc>
                      <a:txBody>
                        <a:bodyPr/>
                        <a:lstStyle/>
                        <a:p>
                          <a:endParaRPr lang="en-US"/>
                        </a:p>
                      </a:txBody>
                      <a:tcPr marL="72746" marR="72746" marT="36373" marB="36373">
                        <a:blipFill>
                          <a:blip r:embed="rId4"/>
                          <a:stretch>
                            <a:fillRect l="-199543" t="-8955" r="-100913" b="-614925"/>
                          </a:stretch>
                        </a:blipFill>
                      </a:tcPr>
                    </a:tc>
                    <a:tc>
                      <a:txBody>
                        <a:bodyPr/>
                        <a:lstStyle/>
                        <a:p>
                          <a:endParaRPr lang="en-US"/>
                        </a:p>
                      </a:txBody>
                      <a:tcPr marL="72746" marR="72746" marT="36373" marB="36373">
                        <a:blipFill>
                          <a:blip r:embed="rId4"/>
                          <a:stretch>
                            <a:fillRect l="-300917" t="-8955" r="-1376" b="-614925"/>
                          </a:stretch>
                        </a:blipFill>
                      </a:tcPr>
                    </a:tc>
                    <a:extLst>
                      <a:ext uri="{0D108BD9-81ED-4DB2-BD59-A6C34878D82A}">
                        <a16:rowId xmlns:a16="http://schemas.microsoft.com/office/drawing/2014/main" val="1816809192"/>
                      </a:ext>
                    </a:extLst>
                  </a:tr>
                  <a:tr h="402448">
                    <a:tc>
                      <a:txBody>
                        <a:bodyPr/>
                        <a:lstStyle/>
                        <a:p>
                          <a:pPr algn="l"/>
                          <a:r>
                            <a:rPr lang="en-US" sz="1800" b="1" dirty="0" err="1"/>
                            <a:t>Apu</a:t>
                          </a:r>
                          <a:endParaRPr lang="en-US" sz="1800" b="1" dirty="0"/>
                        </a:p>
                      </a:txBody>
                      <a:tcPr marL="70497" marR="70497" marT="35249" marB="35249" anchor="ctr"/>
                    </a:tc>
                    <a:tc>
                      <a:txBody>
                        <a:bodyPr/>
                        <a:lstStyle/>
                        <a:p>
                          <a:pPr algn="ctr"/>
                          <a:r>
                            <a:rPr lang="en-US" sz="1900" b="1" dirty="0"/>
                            <a:t>1</a:t>
                          </a:r>
                        </a:p>
                      </a:txBody>
                      <a:tcPr marL="72746" marR="72746" marT="36373" marB="36373" anchor="ctr"/>
                    </a:tc>
                    <a:tc>
                      <a:txBody>
                        <a:bodyPr/>
                        <a:lstStyle/>
                        <a:p>
                          <a:pPr algn="ctr"/>
                          <a:r>
                            <a:rPr lang="en-US" sz="1900" b="1" dirty="0"/>
                            <a:t>1</a:t>
                          </a:r>
                        </a:p>
                      </a:txBody>
                      <a:tcPr marL="72746" marR="72746" marT="36373" marB="36373" anchor="ctr"/>
                    </a:tc>
                    <a:tc>
                      <a:txBody>
                        <a:bodyPr/>
                        <a:lstStyle/>
                        <a:p>
                          <a:pPr algn="ctr"/>
                          <a:r>
                            <a:rPr lang="en-US" sz="1900" b="1" dirty="0"/>
                            <a:t>?</a:t>
                          </a:r>
                        </a:p>
                      </a:txBody>
                      <a:tcPr marL="72746" marR="72746" marT="36373" marB="36373" anchor="ctr"/>
                    </a:tc>
                    <a:extLst>
                      <a:ext uri="{0D108BD9-81ED-4DB2-BD59-A6C34878D82A}">
                        <a16:rowId xmlns:a16="http://schemas.microsoft.com/office/drawing/2014/main" val="3918387123"/>
                      </a:ext>
                    </a:extLst>
                  </a:tr>
                  <a:tr h="402448">
                    <a:tc>
                      <a:txBody>
                        <a:bodyPr/>
                        <a:lstStyle/>
                        <a:p>
                          <a:pPr algn="l"/>
                          <a:r>
                            <a:rPr lang="en-US" sz="1800" b="1" dirty="0"/>
                            <a:t>Bart</a:t>
                          </a:r>
                        </a:p>
                      </a:txBody>
                      <a:tcPr marL="70497" marR="70497" marT="35249" marB="35249" anchor="ctr"/>
                    </a:tc>
                    <a:tc>
                      <a:txBody>
                        <a:bodyPr/>
                        <a:lstStyle/>
                        <a:p>
                          <a:pPr algn="ctr"/>
                          <a:r>
                            <a:rPr lang="en-US" sz="1900" b="1" dirty="0"/>
                            <a:t>1</a:t>
                          </a:r>
                        </a:p>
                      </a:txBody>
                      <a:tcPr marL="72746" marR="72746" marT="36373" marB="36373"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extLst>
                      <a:ext uri="{0D108BD9-81ED-4DB2-BD59-A6C34878D82A}">
                        <a16:rowId xmlns:a16="http://schemas.microsoft.com/office/drawing/2014/main" val="3027055208"/>
                      </a:ext>
                    </a:extLst>
                  </a:tr>
                  <a:tr h="402448">
                    <a:tc>
                      <a:txBody>
                        <a:bodyPr/>
                        <a:lstStyle/>
                        <a:p>
                          <a:pPr algn="l"/>
                          <a:r>
                            <a:rPr lang="en-US" sz="1800" b="1" dirty="0"/>
                            <a:t>Carl</a:t>
                          </a:r>
                        </a:p>
                      </a:txBody>
                      <a:tcPr marL="70497" marR="70497" marT="35249" marB="35249" anchor="ctr"/>
                    </a:tc>
                    <a:tc>
                      <a:txBody>
                        <a:bodyPr/>
                        <a:lstStyle/>
                        <a:p>
                          <a:pPr algn="ctr"/>
                          <a:r>
                            <a:rPr lang="en-US" sz="1900" b="1" dirty="0"/>
                            <a:t>1</a:t>
                          </a:r>
                        </a:p>
                      </a:txBody>
                      <a:tcPr marL="72746" marR="72746" marT="36373" marB="36373" anchor="ctr"/>
                    </a:tc>
                    <a:tc>
                      <a:txBody>
                        <a:bodyPr/>
                        <a:lstStyle/>
                        <a:p>
                          <a:pPr algn="ctr"/>
                          <a:r>
                            <a:rPr lang="en-US" sz="1900" b="1" dirty="0"/>
                            <a:t>1</a:t>
                          </a:r>
                        </a:p>
                      </a:txBody>
                      <a:tcPr marL="72746" marR="72746" marT="36373" marB="36373" anchor="ctr"/>
                    </a:tc>
                    <a:tc>
                      <a:txBody>
                        <a:bodyPr/>
                        <a:lstStyle/>
                        <a:p>
                          <a:pPr algn="ctr"/>
                          <a:r>
                            <a:rPr lang="en-US" sz="1900" b="1" dirty="0"/>
                            <a:t>?</a:t>
                          </a:r>
                        </a:p>
                      </a:txBody>
                      <a:tcPr marL="72746" marR="72746" marT="36373" marB="36373" anchor="ctr"/>
                    </a:tc>
                    <a:extLst>
                      <a:ext uri="{0D108BD9-81ED-4DB2-BD59-A6C34878D82A}">
                        <a16:rowId xmlns:a16="http://schemas.microsoft.com/office/drawing/2014/main" val="886557919"/>
                      </a:ext>
                    </a:extLst>
                  </a:tr>
                  <a:tr h="402448">
                    <a:tc>
                      <a:txBody>
                        <a:bodyPr/>
                        <a:lstStyle/>
                        <a:p>
                          <a:pPr algn="l"/>
                          <a:r>
                            <a:rPr lang="en-US" sz="1800" b="1" dirty="0"/>
                            <a:t>Dr. Hibbert</a:t>
                          </a:r>
                        </a:p>
                      </a:txBody>
                      <a:tcPr marL="70497" marR="70497" marT="35249" marB="35249"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tc>
                      <a:txBody>
                        <a:bodyPr/>
                        <a:lstStyle/>
                        <a:p>
                          <a:pPr algn="ctr"/>
                          <a:r>
                            <a:rPr lang="en-US" sz="1900" b="1" dirty="0"/>
                            <a:t>0</a:t>
                          </a:r>
                        </a:p>
                      </a:txBody>
                      <a:tcPr marL="72746" marR="72746" marT="36373" marB="36373" anchor="ctr"/>
                    </a:tc>
                    <a:extLst>
                      <a:ext uri="{0D108BD9-81ED-4DB2-BD59-A6C34878D82A}">
                        <a16:rowId xmlns:a16="http://schemas.microsoft.com/office/drawing/2014/main" val="3036730606"/>
                      </a:ext>
                    </a:extLst>
                  </a:tr>
                  <a:tr h="402448">
                    <a:tc>
                      <a:txBody>
                        <a:bodyPr/>
                        <a:lstStyle/>
                        <a:p>
                          <a:pPr algn="l"/>
                          <a:r>
                            <a:rPr lang="en-US" sz="1800" b="1" dirty="0"/>
                            <a:t>Edna</a:t>
                          </a:r>
                        </a:p>
                      </a:txBody>
                      <a:tcPr marL="70497" marR="70497" marT="35249" marB="35249"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tc>
                      <a:txBody>
                        <a:bodyPr/>
                        <a:lstStyle/>
                        <a:p>
                          <a:pPr algn="ctr"/>
                          <a:r>
                            <a:rPr lang="en-US" sz="1900" b="1" dirty="0"/>
                            <a:t>1</a:t>
                          </a:r>
                        </a:p>
                      </a:txBody>
                      <a:tcPr marL="72746" marR="72746" marT="36373" marB="36373" anchor="ctr"/>
                    </a:tc>
                    <a:extLst>
                      <a:ext uri="{0D108BD9-81ED-4DB2-BD59-A6C34878D82A}">
                        <a16:rowId xmlns:a16="http://schemas.microsoft.com/office/drawing/2014/main" val="3470188623"/>
                      </a:ext>
                    </a:extLst>
                  </a:tr>
                  <a:tr h="402448">
                    <a:tc>
                      <a:txBody>
                        <a:bodyPr/>
                        <a:lstStyle/>
                        <a:p>
                          <a:pPr algn="l"/>
                          <a:r>
                            <a:rPr lang="en-US" sz="1800" b="1" dirty="0"/>
                            <a:t>Flanders</a:t>
                          </a:r>
                        </a:p>
                      </a:txBody>
                      <a:tcPr marL="70497" marR="70497" marT="35249" marB="35249" anchor="ctr"/>
                    </a:tc>
                    <a:tc>
                      <a:txBody>
                        <a:bodyPr/>
                        <a:lstStyle/>
                        <a:p>
                          <a:pPr algn="ctr"/>
                          <a:r>
                            <a:rPr lang="en-US" sz="1900" b="1" dirty="0"/>
                            <a:t>0</a:t>
                          </a:r>
                        </a:p>
                      </a:txBody>
                      <a:tcPr marL="72746" marR="72746" marT="36373" marB="36373" anchor="ctr"/>
                    </a:tc>
                    <a:tc>
                      <a:txBody>
                        <a:bodyPr/>
                        <a:lstStyle/>
                        <a:p>
                          <a:pPr algn="ctr"/>
                          <a:r>
                            <a:rPr lang="en-US" sz="1900" b="1" dirty="0"/>
                            <a:t>?</a:t>
                          </a:r>
                        </a:p>
                      </a:txBody>
                      <a:tcPr marL="72746" marR="72746" marT="36373" marB="36373" anchor="ctr"/>
                    </a:tc>
                    <a:tc>
                      <a:txBody>
                        <a:bodyPr/>
                        <a:lstStyle/>
                        <a:p>
                          <a:pPr algn="ctr"/>
                          <a:r>
                            <a:rPr lang="en-US" sz="1900" b="1" dirty="0"/>
                            <a:t>0</a:t>
                          </a:r>
                        </a:p>
                      </a:txBody>
                      <a:tcPr marL="72746" marR="72746" marT="36373" marB="36373" anchor="ctr"/>
                    </a:tc>
                    <a:extLst>
                      <a:ext uri="{0D108BD9-81ED-4DB2-BD59-A6C34878D82A}">
                        <a16:rowId xmlns:a16="http://schemas.microsoft.com/office/drawing/2014/main" val="109098373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C5CDC4C3-1470-42DC-AABD-5ABC39F1C5F7}"/>
                  </a:ext>
                </a:extLst>
              </p:cNvPr>
              <p:cNvGraphicFramePr>
                <a:graphicFrameLocks/>
              </p:cNvGraphicFramePr>
              <p:nvPr>
                <p:extLst>
                  <p:ext uri="{D42A27DB-BD31-4B8C-83A1-F6EECF244321}">
                    <p14:modId xmlns:p14="http://schemas.microsoft.com/office/powerpoint/2010/main" val="344423460"/>
                  </p:ext>
                </p:extLst>
              </p:nvPr>
            </p:nvGraphicFramePr>
            <p:xfrm>
              <a:off x="761617" y="3912626"/>
              <a:ext cx="3992255" cy="2824402"/>
            </p:xfrm>
            <a:graphic>
              <a:graphicData uri="http://schemas.openxmlformats.org/drawingml/2006/table">
                <a:tbl>
                  <a:tblPr firstRow="1" bandRow="1">
                    <a:tableStyleId>{6E25E649-3F16-4E02-A733-19D2CDBF48F0}</a:tableStyleId>
                  </a:tblPr>
                  <a:tblGrid>
                    <a:gridCol w="1330930">
                      <a:extLst>
                        <a:ext uri="{9D8B030D-6E8A-4147-A177-3AD203B41FA5}">
                          <a16:colId xmlns:a16="http://schemas.microsoft.com/office/drawing/2014/main" val="975921109"/>
                        </a:ext>
                      </a:extLst>
                    </a:gridCol>
                    <a:gridCol w="1330930">
                      <a:extLst>
                        <a:ext uri="{9D8B030D-6E8A-4147-A177-3AD203B41FA5}">
                          <a16:colId xmlns:a16="http://schemas.microsoft.com/office/drawing/2014/main" val="1134868960"/>
                        </a:ext>
                      </a:extLst>
                    </a:gridCol>
                    <a:gridCol w="1330395">
                      <a:extLst>
                        <a:ext uri="{9D8B030D-6E8A-4147-A177-3AD203B41FA5}">
                          <a16:colId xmlns:a16="http://schemas.microsoft.com/office/drawing/2014/main" val="2454817128"/>
                        </a:ext>
                      </a:extLst>
                    </a:gridCol>
                  </a:tblGrid>
                  <a:tr h="403486">
                    <a:tc>
                      <a:txBody>
                        <a:bodyPr/>
                        <a:lstStyle/>
                        <a:p>
                          <a:r>
                            <a:rPr lang="en-US" sz="1800" dirty="0"/>
                            <a:t>Participant</a:t>
                          </a:r>
                        </a:p>
                      </a:txBody>
                      <a:tcPr marL="70497" marR="70497" marT="35249" marB="35249"/>
                    </a:tc>
                    <a:tc>
                      <a:txBody>
                        <a:bodyPr/>
                        <a:lstStyle/>
                        <a:p>
                          <a:pP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𝑨</m:t>
                                </m:r>
                              </m:oMath>
                            </m:oMathPara>
                          </a14:m>
                          <a:endParaRPr lang="en-US" sz="1800" dirty="0"/>
                        </a:p>
                      </a:txBody>
                      <a:tcPr marL="70497" marR="70497" marT="35249" marB="35249"/>
                    </a:tc>
                    <a:tc>
                      <a:txBody>
                        <a:bodyPr/>
                        <a:lstStyle/>
                        <a:p>
                          <a:pPr/>
                          <a14:m>
                            <m:oMathPara xmlns:m="http://schemas.openxmlformats.org/officeDocument/2006/math">
                              <m:oMathParaPr>
                                <m:jc m:val="centerGroup"/>
                              </m:oMathParaPr>
                              <m:oMath xmlns:m="http://schemas.openxmlformats.org/officeDocument/2006/math">
                                <m:r>
                                  <a:rPr lang="en-US" sz="1800" b="1" i="1" dirty="0" smtClean="0">
                                    <a:latin typeface="Cambria Math" panose="02040503050406030204" pitchFamily="18" charset="0"/>
                                  </a:rPr>
                                  <m:t>𝒀</m:t>
                                </m:r>
                              </m:oMath>
                            </m:oMathPara>
                          </a14:m>
                          <a:endParaRPr lang="en-US" sz="1800" dirty="0"/>
                        </a:p>
                      </a:txBody>
                      <a:tcPr marL="70497" marR="70497" marT="35249" marB="35249"/>
                    </a:tc>
                    <a:extLst>
                      <a:ext uri="{0D108BD9-81ED-4DB2-BD59-A6C34878D82A}">
                        <a16:rowId xmlns:a16="http://schemas.microsoft.com/office/drawing/2014/main" val="1816809192"/>
                      </a:ext>
                    </a:extLst>
                  </a:tr>
                  <a:tr h="403486">
                    <a:tc>
                      <a:txBody>
                        <a:bodyPr/>
                        <a:lstStyle/>
                        <a:p>
                          <a:pPr algn="l"/>
                          <a:r>
                            <a:rPr lang="en-US" sz="1800" b="1" dirty="0" err="1"/>
                            <a:t>Apu</a:t>
                          </a:r>
                          <a:endParaRPr lang="en-US" sz="1800" b="1" dirty="0"/>
                        </a:p>
                      </a:txBody>
                      <a:tcPr marL="70497" marR="70497" marT="35249" marB="35249" anchor="ctr"/>
                    </a:tc>
                    <a:tc>
                      <a:txBody>
                        <a:bodyPr/>
                        <a:lstStyle/>
                        <a:p>
                          <a:pPr algn="ctr"/>
                          <a:r>
                            <a:rPr lang="en-US" sz="1800" b="1" dirty="0"/>
                            <a:t>1</a:t>
                          </a:r>
                        </a:p>
                      </a:txBody>
                      <a:tcPr marL="70497" marR="70497" marT="35249" marB="35249" anchor="ctr"/>
                    </a:tc>
                    <a:tc>
                      <a:txBody>
                        <a:bodyPr/>
                        <a:lstStyle/>
                        <a:p>
                          <a:pPr algn="ctr"/>
                          <a:r>
                            <a:rPr lang="en-US" sz="1800" b="1" dirty="0"/>
                            <a:t>1</a:t>
                          </a:r>
                        </a:p>
                      </a:txBody>
                      <a:tcPr marL="70497" marR="70497" marT="35249" marB="35249" anchor="ctr"/>
                    </a:tc>
                    <a:extLst>
                      <a:ext uri="{0D108BD9-81ED-4DB2-BD59-A6C34878D82A}">
                        <a16:rowId xmlns:a16="http://schemas.microsoft.com/office/drawing/2014/main" val="3918387123"/>
                      </a:ext>
                    </a:extLst>
                  </a:tr>
                  <a:tr h="403486">
                    <a:tc>
                      <a:txBody>
                        <a:bodyPr/>
                        <a:lstStyle/>
                        <a:p>
                          <a:pPr algn="l"/>
                          <a:r>
                            <a:rPr lang="en-US" sz="1800" b="1" dirty="0"/>
                            <a:t>Bart</a:t>
                          </a:r>
                        </a:p>
                      </a:txBody>
                      <a:tcPr marL="70497" marR="70497" marT="35249" marB="35249" anchor="ctr"/>
                    </a:tc>
                    <a:tc>
                      <a:txBody>
                        <a:bodyPr/>
                        <a:lstStyle/>
                        <a:p>
                          <a:pPr algn="ctr"/>
                          <a:r>
                            <a:rPr lang="en-US" sz="1800" b="1" dirty="0"/>
                            <a:t>1</a:t>
                          </a:r>
                        </a:p>
                      </a:txBody>
                      <a:tcPr marL="70497" marR="70497" marT="35249" marB="35249" anchor="ctr"/>
                    </a:tc>
                    <a:tc>
                      <a:txBody>
                        <a:bodyPr/>
                        <a:lstStyle/>
                        <a:p>
                          <a:pPr algn="ctr"/>
                          <a:r>
                            <a:rPr lang="en-US" sz="1800" b="1" dirty="0"/>
                            <a:t>0</a:t>
                          </a:r>
                        </a:p>
                      </a:txBody>
                      <a:tcPr marL="70497" marR="70497" marT="35249" marB="35249" anchor="ctr"/>
                    </a:tc>
                    <a:extLst>
                      <a:ext uri="{0D108BD9-81ED-4DB2-BD59-A6C34878D82A}">
                        <a16:rowId xmlns:a16="http://schemas.microsoft.com/office/drawing/2014/main" val="3027055208"/>
                      </a:ext>
                    </a:extLst>
                  </a:tr>
                  <a:tr h="403486">
                    <a:tc>
                      <a:txBody>
                        <a:bodyPr/>
                        <a:lstStyle/>
                        <a:p>
                          <a:pPr algn="l"/>
                          <a:r>
                            <a:rPr lang="en-US" sz="1800" b="1" dirty="0"/>
                            <a:t>Carl</a:t>
                          </a:r>
                        </a:p>
                      </a:txBody>
                      <a:tcPr marL="70497" marR="70497" marT="35249" marB="35249" anchor="ctr"/>
                    </a:tc>
                    <a:tc>
                      <a:txBody>
                        <a:bodyPr/>
                        <a:lstStyle/>
                        <a:p>
                          <a:pPr algn="ctr"/>
                          <a:r>
                            <a:rPr lang="en-US" sz="1800" b="1" dirty="0"/>
                            <a:t>1</a:t>
                          </a:r>
                        </a:p>
                      </a:txBody>
                      <a:tcPr marL="70497" marR="70497" marT="35249" marB="35249" anchor="ctr"/>
                    </a:tc>
                    <a:tc>
                      <a:txBody>
                        <a:bodyPr/>
                        <a:lstStyle/>
                        <a:p>
                          <a:pPr algn="ctr"/>
                          <a:r>
                            <a:rPr lang="en-US" sz="1800" b="1" dirty="0"/>
                            <a:t>1</a:t>
                          </a:r>
                        </a:p>
                      </a:txBody>
                      <a:tcPr marL="70497" marR="70497" marT="35249" marB="35249" anchor="ctr"/>
                    </a:tc>
                    <a:extLst>
                      <a:ext uri="{0D108BD9-81ED-4DB2-BD59-A6C34878D82A}">
                        <a16:rowId xmlns:a16="http://schemas.microsoft.com/office/drawing/2014/main" val="886557919"/>
                      </a:ext>
                    </a:extLst>
                  </a:tr>
                  <a:tr h="403486">
                    <a:tc>
                      <a:txBody>
                        <a:bodyPr/>
                        <a:lstStyle/>
                        <a:p>
                          <a:pPr algn="l"/>
                          <a:r>
                            <a:rPr lang="en-US" sz="1800" b="1" dirty="0"/>
                            <a:t>Dr. Hibbert</a:t>
                          </a:r>
                        </a:p>
                      </a:txBody>
                      <a:tcPr marL="70497" marR="70497" marT="35249" marB="35249" anchor="ctr"/>
                    </a:tc>
                    <a:tc>
                      <a:txBody>
                        <a:bodyPr/>
                        <a:lstStyle/>
                        <a:p>
                          <a:pPr algn="ctr"/>
                          <a:r>
                            <a:rPr lang="en-US" sz="1800" b="1" dirty="0"/>
                            <a:t>0</a:t>
                          </a:r>
                        </a:p>
                      </a:txBody>
                      <a:tcPr marL="70497" marR="70497" marT="35249" marB="35249" anchor="ctr"/>
                    </a:tc>
                    <a:tc>
                      <a:txBody>
                        <a:bodyPr/>
                        <a:lstStyle/>
                        <a:p>
                          <a:pPr algn="ctr"/>
                          <a:r>
                            <a:rPr lang="en-US" sz="1800" b="1" dirty="0"/>
                            <a:t>0</a:t>
                          </a:r>
                        </a:p>
                      </a:txBody>
                      <a:tcPr marL="70497" marR="70497" marT="35249" marB="35249" anchor="ctr"/>
                    </a:tc>
                    <a:extLst>
                      <a:ext uri="{0D108BD9-81ED-4DB2-BD59-A6C34878D82A}">
                        <a16:rowId xmlns:a16="http://schemas.microsoft.com/office/drawing/2014/main" val="3036730606"/>
                      </a:ext>
                    </a:extLst>
                  </a:tr>
                  <a:tr h="403486">
                    <a:tc>
                      <a:txBody>
                        <a:bodyPr/>
                        <a:lstStyle/>
                        <a:p>
                          <a:pPr algn="l"/>
                          <a:r>
                            <a:rPr lang="en-US" sz="1800" b="1" dirty="0"/>
                            <a:t>Edna</a:t>
                          </a:r>
                        </a:p>
                      </a:txBody>
                      <a:tcPr marL="70497" marR="70497" marT="35249" marB="35249" anchor="ctr"/>
                    </a:tc>
                    <a:tc>
                      <a:txBody>
                        <a:bodyPr/>
                        <a:lstStyle/>
                        <a:p>
                          <a:pPr algn="ctr"/>
                          <a:r>
                            <a:rPr lang="en-US" sz="1800" b="1" dirty="0"/>
                            <a:t>0</a:t>
                          </a:r>
                        </a:p>
                      </a:txBody>
                      <a:tcPr marL="70497" marR="70497" marT="35249" marB="35249" anchor="ctr"/>
                    </a:tc>
                    <a:tc>
                      <a:txBody>
                        <a:bodyPr/>
                        <a:lstStyle/>
                        <a:p>
                          <a:pPr algn="ctr"/>
                          <a:r>
                            <a:rPr lang="en-US" sz="1800" b="1" dirty="0"/>
                            <a:t>1</a:t>
                          </a:r>
                        </a:p>
                      </a:txBody>
                      <a:tcPr marL="70497" marR="70497" marT="35249" marB="35249" anchor="ctr"/>
                    </a:tc>
                    <a:extLst>
                      <a:ext uri="{0D108BD9-81ED-4DB2-BD59-A6C34878D82A}">
                        <a16:rowId xmlns:a16="http://schemas.microsoft.com/office/drawing/2014/main" val="3470188623"/>
                      </a:ext>
                    </a:extLst>
                  </a:tr>
                  <a:tr h="403486">
                    <a:tc>
                      <a:txBody>
                        <a:bodyPr/>
                        <a:lstStyle/>
                        <a:p>
                          <a:pPr algn="l"/>
                          <a:r>
                            <a:rPr lang="en-US" sz="1800" b="1" dirty="0"/>
                            <a:t>Flanders</a:t>
                          </a:r>
                        </a:p>
                      </a:txBody>
                      <a:tcPr marL="70497" marR="70497" marT="35249" marB="35249" anchor="ctr"/>
                    </a:tc>
                    <a:tc>
                      <a:txBody>
                        <a:bodyPr/>
                        <a:lstStyle/>
                        <a:p>
                          <a:pPr algn="ctr"/>
                          <a:r>
                            <a:rPr lang="en-US" sz="1800" b="1" dirty="0"/>
                            <a:t>0</a:t>
                          </a:r>
                        </a:p>
                      </a:txBody>
                      <a:tcPr marL="70497" marR="70497" marT="35249" marB="35249" anchor="ctr"/>
                    </a:tc>
                    <a:tc>
                      <a:txBody>
                        <a:bodyPr/>
                        <a:lstStyle/>
                        <a:p>
                          <a:pPr algn="ctr"/>
                          <a:r>
                            <a:rPr lang="en-US" sz="1800" b="1" dirty="0"/>
                            <a:t>0</a:t>
                          </a:r>
                        </a:p>
                      </a:txBody>
                      <a:tcPr marL="70497" marR="70497" marT="35249" marB="35249" anchor="ctr"/>
                    </a:tc>
                    <a:extLst>
                      <a:ext uri="{0D108BD9-81ED-4DB2-BD59-A6C34878D82A}">
                        <a16:rowId xmlns:a16="http://schemas.microsoft.com/office/drawing/2014/main" val="1090983734"/>
                      </a:ext>
                    </a:extLst>
                  </a:tr>
                </a:tbl>
              </a:graphicData>
            </a:graphic>
          </p:graphicFrame>
        </mc:Choice>
        <mc:Fallback xmlns="">
          <p:graphicFrame>
            <p:nvGraphicFramePr>
              <p:cNvPr id="5" name="Content Placeholder 4">
                <a:extLst>
                  <a:ext uri="{FF2B5EF4-FFF2-40B4-BE49-F238E27FC236}">
                    <a16:creationId xmlns:a16="http://schemas.microsoft.com/office/drawing/2014/main" id="{C5CDC4C3-1470-42DC-AABD-5ABC39F1C5F7}"/>
                  </a:ext>
                </a:extLst>
              </p:cNvPr>
              <p:cNvGraphicFramePr>
                <a:graphicFrameLocks/>
              </p:cNvGraphicFramePr>
              <p:nvPr>
                <p:extLst>
                  <p:ext uri="{D42A27DB-BD31-4B8C-83A1-F6EECF244321}">
                    <p14:modId xmlns:p14="http://schemas.microsoft.com/office/powerpoint/2010/main" val="344423460"/>
                  </p:ext>
                </p:extLst>
              </p:nvPr>
            </p:nvGraphicFramePr>
            <p:xfrm>
              <a:off x="761617" y="3912626"/>
              <a:ext cx="3992255" cy="2824402"/>
            </p:xfrm>
            <a:graphic>
              <a:graphicData uri="http://schemas.openxmlformats.org/drawingml/2006/table">
                <a:tbl>
                  <a:tblPr firstRow="1" bandRow="1">
                    <a:tableStyleId>{6E25E649-3F16-4E02-A733-19D2CDBF48F0}</a:tableStyleId>
                  </a:tblPr>
                  <a:tblGrid>
                    <a:gridCol w="1330930">
                      <a:extLst>
                        <a:ext uri="{9D8B030D-6E8A-4147-A177-3AD203B41FA5}">
                          <a16:colId xmlns:a16="http://schemas.microsoft.com/office/drawing/2014/main" val="975921109"/>
                        </a:ext>
                      </a:extLst>
                    </a:gridCol>
                    <a:gridCol w="1330930">
                      <a:extLst>
                        <a:ext uri="{9D8B030D-6E8A-4147-A177-3AD203B41FA5}">
                          <a16:colId xmlns:a16="http://schemas.microsoft.com/office/drawing/2014/main" val="1134868960"/>
                        </a:ext>
                      </a:extLst>
                    </a:gridCol>
                    <a:gridCol w="1330395">
                      <a:extLst>
                        <a:ext uri="{9D8B030D-6E8A-4147-A177-3AD203B41FA5}">
                          <a16:colId xmlns:a16="http://schemas.microsoft.com/office/drawing/2014/main" val="2454817128"/>
                        </a:ext>
                      </a:extLst>
                    </a:gridCol>
                  </a:tblGrid>
                  <a:tr h="403486">
                    <a:tc>
                      <a:txBody>
                        <a:bodyPr/>
                        <a:lstStyle/>
                        <a:p>
                          <a:r>
                            <a:rPr lang="en-US" sz="1800" dirty="0"/>
                            <a:t>Participant</a:t>
                          </a:r>
                        </a:p>
                      </a:txBody>
                      <a:tcPr marL="70497" marR="70497" marT="35249" marB="35249"/>
                    </a:tc>
                    <a:tc>
                      <a:txBody>
                        <a:bodyPr/>
                        <a:lstStyle/>
                        <a:p>
                          <a:endParaRPr lang="en-US"/>
                        </a:p>
                      </a:txBody>
                      <a:tcPr marL="70497" marR="70497" marT="35249" marB="35249">
                        <a:blipFill>
                          <a:blip r:embed="rId5"/>
                          <a:stretch>
                            <a:fillRect l="-100459" t="-9091" r="-101376" b="-622727"/>
                          </a:stretch>
                        </a:blipFill>
                      </a:tcPr>
                    </a:tc>
                    <a:tc>
                      <a:txBody>
                        <a:bodyPr/>
                        <a:lstStyle/>
                        <a:p>
                          <a:endParaRPr lang="en-US"/>
                        </a:p>
                      </a:txBody>
                      <a:tcPr marL="70497" marR="70497" marT="35249" marB="35249">
                        <a:blipFill>
                          <a:blip r:embed="rId5"/>
                          <a:stretch>
                            <a:fillRect l="-199543" t="-9091" r="-913" b="-622727"/>
                          </a:stretch>
                        </a:blipFill>
                      </a:tcPr>
                    </a:tc>
                    <a:extLst>
                      <a:ext uri="{0D108BD9-81ED-4DB2-BD59-A6C34878D82A}">
                        <a16:rowId xmlns:a16="http://schemas.microsoft.com/office/drawing/2014/main" val="1816809192"/>
                      </a:ext>
                    </a:extLst>
                  </a:tr>
                  <a:tr h="403486">
                    <a:tc>
                      <a:txBody>
                        <a:bodyPr/>
                        <a:lstStyle/>
                        <a:p>
                          <a:pPr algn="l"/>
                          <a:r>
                            <a:rPr lang="en-US" sz="1800" b="1" dirty="0" err="1"/>
                            <a:t>Apu</a:t>
                          </a:r>
                          <a:endParaRPr lang="en-US" sz="1800" b="1" dirty="0"/>
                        </a:p>
                      </a:txBody>
                      <a:tcPr marL="70497" marR="70497" marT="35249" marB="35249" anchor="ctr"/>
                    </a:tc>
                    <a:tc>
                      <a:txBody>
                        <a:bodyPr/>
                        <a:lstStyle/>
                        <a:p>
                          <a:pPr algn="ctr"/>
                          <a:r>
                            <a:rPr lang="en-US" sz="1800" b="1" dirty="0"/>
                            <a:t>1</a:t>
                          </a:r>
                        </a:p>
                      </a:txBody>
                      <a:tcPr marL="70497" marR="70497" marT="35249" marB="35249" anchor="ctr"/>
                    </a:tc>
                    <a:tc>
                      <a:txBody>
                        <a:bodyPr/>
                        <a:lstStyle/>
                        <a:p>
                          <a:pPr algn="ctr"/>
                          <a:r>
                            <a:rPr lang="en-US" sz="1800" b="1" dirty="0"/>
                            <a:t>1</a:t>
                          </a:r>
                        </a:p>
                      </a:txBody>
                      <a:tcPr marL="70497" marR="70497" marT="35249" marB="35249" anchor="ctr"/>
                    </a:tc>
                    <a:extLst>
                      <a:ext uri="{0D108BD9-81ED-4DB2-BD59-A6C34878D82A}">
                        <a16:rowId xmlns:a16="http://schemas.microsoft.com/office/drawing/2014/main" val="3918387123"/>
                      </a:ext>
                    </a:extLst>
                  </a:tr>
                  <a:tr h="403486">
                    <a:tc>
                      <a:txBody>
                        <a:bodyPr/>
                        <a:lstStyle/>
                        <a:p>
                          <a:pPr algn="l"/>
                          <a:r>
                            <a:rPr lang="en-US" sz="1800" b="1" dirty="0"/>
                            <a:t>Bart</a:t>
                          </a:r>
                        </a:p>
                      </a:txBody>
                      <a:tcPr marL="70497" marR="70497" marT="35249" marB="35249" anchor="ctr"/>
                    </a:tc>
                    <a:tc>
                      <a:txBody>
                        <a:bodyPr/>
                        <a:lstStyle/>
                        <a:p>
                          <a:pPr algn="ctr"/>
                          <a:r>
                            <a:rPr lang="en-US" sz="1800" b="1" dirty="0"/>
                            <a:t>1</a:t>
                          </a:r>
                        </a:p>
                      </a:txBody>
                      <a:tcPr marL="70497" marR="70497" marT="35249" marB="35249" anchor="ctr"/>
                    </a:tc>
                    <a:tc>
                      <a:txBody>
                        <a:bodyPr/>
                        <a:lstStyle/>
                        <a:p>
                          <a:pPr algn="ctr"/>
                          <a:r>
                            <a:rPr lang="en-US" sz="1800" b="1" dirty="0"/>
                            <a:t>0</a:t>
                          </a:r>
                        </a:p>
                      </a:txBody>
                      <a:tcPr marL="70497" marR="70497" marT="35249" marB="35249" anchor="ctr"/>
                    </a:tc>
                    <a:extLst>
                      <a:ext uri="{0D108BD9-81ED-4DB2-BD59-A6C34878D82A}">
                        <a16:rowId xmlns:a16="http://schemas.microsoft.com/office/drawing/2014/main" val="3027055208"/>
                      </a:ext>
                    </a:extLst>
                  </a:tr>
                  <a:tr h="403486">
                    <a:tc>
                      <a:txBody>
                        <a:bodyPr/>
                        <a:lstStyle/>
                        <a:p>
                          <a:pPr algn="l"/>
                          <a:r>
                            <a:rPr lang="en-US" sz="1800" b="1" dirty="0"/>
                            <a:t>Carl</a:t>
                          </a:r>
                        </a:p>
                      </a:txBody>
                      <a:tcPr marL="70497" marR="70497" marT="35249" marB="35249" anchor="ctr"/>
                    </a:tc>
                    <a:tc>
                      <a:txBody>
                        <a:bodyPr/>
                        <a:lstStyle/>
                        <a:p>
                          <a:pPr algn="ctr"/>
                          <a:r>
                            <a:rPr lang="en-US" sz="1800" b="1" dirty="0"/>
                            <a:t>1</a:t>
                          </a:r>
                        </a:p>
                      </a:txBody>
                      <a:tcPr marL="70497" marR="70497" marT="35249" marB="35249" anchor="ctr"/>
                    </a:tc>
                    <a:tc>
                      <a:txBody>
                        <a:bodyPr/>
                        <a:lstStyle/>
                        <a:p>
                          <a:pPr algn="ctr"/>
                          <a:r>
                            <a:rPr lang="en-US" sz="1800" b="1" dirty="0"/>
                            <a:t>1</a:t>
                          </a:r>
                        </a:p>
                      </a:txBody>
                      <a:tcPr marL="70497" marR="70497" marT="35249" marB="35249" anchor="ctr"/>
                    </a:tc>
                    <a:extLst>
                      <a:ext uri="{0D108BD9-81ED-4DB2-BD59-A6C34878D82A}">
                        <a16:rowId xmlns:a16="http://schemas.microsoft.com/office/drawing/2014/main" val="886557919"/>
                      </a:ext>
                    </a:extLst>
                  </a:tr>
                  <a:tr h="403486">
                    <a:tc>
                      <a:txBody>
                        <a:bodyPr/>
                        <a:lstStyle/>
                        <a:p>
                          <a:pPr algn="l"/>
                          <a:r>
                            <a:rPr lang="en-US" sz="1800" b="1" dirty="0"/>
                            <a:t>Dr. Hibbert</a:t>
                          </a:r>
                        </a:p>
                      </a:txBody>
                      <a:tcPr marL="70497" marR="70497" marT="35249" marB="35249" anchor="ctr"/>
                    </a:tc>
                    <a:tc>
                      <a:txBody>
                        <a:bodyPr/>
                        <a:lstStyle/>
                        <a:p>
                          <a:pPr algn="ctr"/>
                          <a:r>
                            <a:rPr lang="en-US" sz="1800" b="1" dirty="0"/>
                            <a:t>0</a:t>
                          </a:r>
                        </a:p>
                      </a:txBody>
                      <a:tcPr marL="70497" marR="70497" marT="35249" marB="35249" anchor="ctr"/>
                    </a:tc>
                    <a:tc>
                      <a:txBody>
                        <a:bodyPr/>
                        <a:lstStyle/>
                        <a:p>
                          <a:pPr algn="ctr"/>
                          <a:r>
                            <a:rPr lang="en-US" sz="1800" b="1" dirty="0"/>
                            <a:t>0</a:t>
                          </a:r>
                        </a:p>
                      </a:txBody>
                      <a:tcPr marL="70497" marR="70497" marT="35249" marB="35249" anchor="ctr"/>
                    </a:tc>
                    <a:extLst>
                      <a:ext uri="{0D108BD9-81ED-4DB2-BD59-A6C34878D82A}">
                        <a16:rowId xmlns:a16="http://schemas.microsoft.com/office/drawing/2014/main" val="3036730606"/>
                      </a:ext>
                    </a:extLst>
                  </a:tr>
                  <a:tr h="403486">
                    <a:tc>
                      <a:txBody>
                        <a:bodyPr/>
                        <a:lstStyle/>
                        <a:p>
                          <a:pPr algn="l"/>
                          <a:r>
                            <a:rPr lang="en-US" sz="1800" b="1" dirty="0"/>
                            <a:t>Edna</a:t>
                          </a:r>
                        </a:p>
                      </a:txBody>
                      <a:tcPr marL="70497" marR="70497" marT="35249" marB="35249" anchor="ctr"/>
                    </a:tc>
                    <a:tc>
                      <a:txBody>
                        <a:bodyPr/>
                        <a:lstStyle/>
                        <a:p>
                          <a:pPr algn="ctr"/>
                          <a:r>
                            <a:rPr lang="en-US" sz="1800" b="1" dirty="0"/>
                            <a:t>0</a:t>
                          </a:r>
                        </a:p>
                      </a:txBody>
                      <a:tcPr marL="70497" marR="70497" marT="35249" marB="35249" anchor="ctr"/>
                    </a:tc>
                    <a:tc>
                      <a:txBody>
                        <a:bodyPr/>
                        <a:lstStyle/>
                        <a:p>
                          <a:pPr algn="ctr"/>
                          <a:r>
                            <a:rPr lang="en-US" sz="1800" b="1" dirty="0"/>
                            <a:t>1</a:t>
                          </a:r>
                        </a:p>
                      </a:txBody>
                      <a:tcPr marL="70497" marR="70497" marT="35249" marB="35249" anchor="ctr"/>
                    </a:tc>
                    <a:extLst>
                      <a:ext uri="{0D108BD9-81ED-4DB2-BD59-A6C34878D82A}">
                        <a16:rowId xmlns:a16="http://schemas.microsoft.com/office/drawing/2014/main" val="3470188623"/>
                      </a:ext>
                    </a:extLst>
                  </a:tr>
                  <a:tr h="403486">
                    <a:tc>
                      <a:txBody>
                        <a:bodyPr/>
                        <a:lstStyle/>
                        <a:p>
                          <a:pPr algn="l"/>
                          <a:r>
                            <a:rPr lang="en-US" sz="1800" b="1" dirty="0"/>
                            <a:t>Flanders</a:t>
                          </a:r>
                        </a:p>
                      </a:txBody>
                      <a:tcPr marL="70497" marR="70497" marT="35249" marB="35249" anchor="ctr"/>
                    </a:tc>
                    <a:tc>
                      <a:txBody>
                        <a:bodyPr/>
                        <a:lstStyle/>
                        <a:p>
                          <a:pPr algn="ctr"/>
                          <a:r>
                            <a:rPr lang="en-US" sz="1800" b="1" dirty="0"/>
                            <a:t>0</a:t>
                          </a:r>
                        </a:p>
                      </a:txBody>
                      <a:tcPr marL="70497" marR="70497" marT="35249" marB="35249" anchor="ctr"/>
                    </a:tc>
                    <a:tc>
                      <a:txBody>
                        <a:bodyPr/>
                        <a:lstStyle/>
                        <a:p>
                          <a:pPr algn="ctr"/>
                          <a:r>
                            <a:rPr lang="en-US" sz="1800" b="1" dirty="0"/>
                            <a:t>0</a:t>
                          </a:r>
                        </a:p>
                      </a:txBody>
                      <a:tcPr marL="70497" marR="70497" marT="35249" marB="35249" anchor="ctr"/>
                    </a:tc>
                    <a:extLst>
                      <a:ext uri="{0D108BD9-81ED-4DB2-BD59-A6C34878D82A}">
                        <a16:rowId xmlns:a16="http://schemas.microsoft.com/office/drawing/2014/main" val="1090983734"/>
                      </a:ext>
                    </a:extLst>
                  </a:tr>
                </a:tbl>
              </a:graphicData>
            </a:graphic>
          </p:graphicFrame>
        </mc:Fallback>
      </mc:AlternateContent>
      <p:sp>
        <p:nvSpPr>
          <p:cNvPr id="6" name="Arrow: Right 5">
            <a:extLst>
              <a:ext uri="{FF2B5EF4-FFF2-40B4-BE49-F238E27FC236}">
                <a16:creationId xmlns:a16="http://schemas.microsoft.com/office/drawing/2014/main" id="{FA9BDEA0-61AE-44F1-BCF0-73567CE7F37B}"/>
              </a:ext>
            </a:extLst>
          </p:cNvPr>
          <p:cNvSpPr/>
          <p:nvPr/>
        </p:nvSpPr>
        <p:spPr>
          <a:xfrm>
            <a:off x="4753872" y="5003398"/>
            <a:ext cx="1342128"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4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4965-22B9-48C4-A3A5-E96DD30C4F18}"/>
              </a:ext>
            </a:extLst>
          </p:cNvPr>
          <p:cNvSpPr>
            <a:spLocks noGrp="1"/>
          </p:cNvSpPr>
          <p:nvPr>
            <p:ph type="title"/>
          </p:nvPr>
        </p:nvSpPr>
        <p:spPr/>
        <p:txBody>
          <a:bodyPr/>
          <a:lstStyle/>
          <a:p>
            <a:r>
              <a:rPr lang="en-US" dirty="0"/>
              <a:t>Exchangeability   </a:t>
            </a:r>
            <a:r>
              <a:rPr lang="en-US" sz="4800" dirty="0"/>
              <a:t>(Identifiability Condition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E0CE6A-48CA-4EC0-BDB6-AFA09D73FE0D}"/>
                  </a:ext>
                </a:extLst>
              </p:cNvPr>
              <p:cNvSpPr>
                <a:spLocks noGrp="1"/>
              </p:cNvSpPr>
              <p:nvPr>
                <p:ph idx="1"/>
              </p:nvPr>
            </p:nvSpPr>
            <p:spPr>
              <a:xfrm>
                <a:off x="676656" y="2011680"/>
                <a:ext cx="10753725" cy="4723657"/>
              </a:xfrm>
            </p:spPr>
            <p:txBody>
              <a:bodyPr>
                <a:normAutofit/>
              </a:bodyPr>
              <a:lstStyle/>
              <a:p>
                <a:pPr marL="0" indent="0">
                  <a:buNone/>
                </a:pPr>
                <a14:m>
                  <m:oMathPara xmlns:m="http://schemas.openxmlformats.org/officeDocument/2006/math">
                    <m:oMathParaPr>
                      <m:jc m:val="center"/>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𝑎</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oMath>
                    <m:oMath xmlns:m="http://schemas.openxmlformats.org/officeDocument/2006/math">
                      <m:r>
                        <a:rPr lang="en-US" b="0" i="1" smtClean="0">
                          <a:latin typeface="Cambria Math" panose="02040503050406030204" pitchFamily="18" charset="0"/>
                          <a:ea typeface="Cambria Math" panose="02040503050406030204" pitchFamily="18" charset="0"/>
                        </a:rPr>
                        <m:t>⇓</m:t>
                      </m:r>
                    </m:oMath>
                    <m:oMath xmlns:m="http://schemas.openxmlformats.org/officeDocument/2006/math">
                      <m:r>
                        <m:rPr>
                          <m:nor/>
                        </m:rPr>
                        <a:rPr lang="en-US" b="0" i="0" smtClean="0">
                          <a:latin typeface="Cambria Math" panose="02040503050406030204" pitchFamily="18" charset="0"/>
                          <a:ea typeface="Cambria Math" panose="02040503050406030204" pitchFamily="18" charset="0"/>
                        </a:rPr>
                        <m:t>Pr</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m:rPr>
                          <m:nor/>
                        </m:rPr>
                        <a:rPr lang="en-US" b="0" i="0" smtClean="0">
                          <a:latin typeface="Cambria Math" panose="02040503050406030204" pitchFamily="18" charset="0"/>
                          <a:ea typeface="Cambria Math" panose="02040503050406030204" pitchFamily="18" charset="0"/>
                        </a:rPr>
                        <m:t>Pr</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e>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m:rPr>
                          <m:nor/>
                        </m:rPr>
                        <a:rPr lang="en-US">
                          <a:latin typeface="Cambria Math" panose="02040503050406030204" pitchFamily="18" charset="0"/>
                          <a:ea typeface="Cambria Math" panose="02040503050406030204" pitchFamily="18" charset="0"/>
                        </a:rPr>
                        <m:t>Pr</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oMath>
                  </m:oMathPara>
                </a14:m>
                <a:endParaRPr lang="en-US" dirty="0"/>
              </a:p>
              <a:p>
                <a:endParaRPr lang="en-US" sz="1400" dirty="0"/>
              </a:p>
              <a:p>
                <a:r>
                  <a:rPr lang="en-US" sz="2800" dirty="0"/>
                  <a:t>If within each treatment group the distribution of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1</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0</m:t>
                        </m:r>
                      </m:sup>
                    </m:sSup>
                  </m:oMath>
                </a14:m>
                <a:r>
                  <a:rPr lang="en-US" sz="2800" dirty="0"/>
                  <a:t> is the same, then it promises that the differences we observe between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1</m:t>
                        </m:r>
                      </m:sup>
                    </m:sSup>
                  </m:oMath>
                </a14:m>
                <a:r>
                  <a:rPr lang="en-US" sz="2800" dirty="0"/>
                  <a:t> and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0</m:t>
                        </m:r>
                      </m:sup>
                    </m:sSup>
                  </m:oMath>
                </a14:m>
                <a:r>
                  <a:rPr lang="en-US" sz="2800" dirty="0"/>
                  <a:t> are due to </a:t>
                </a:r>
                <a14:m>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=1</m:t>
                    </m:r>
                  </m:oMath>
                </a14:m>
                <a:r>
                  <a:rPr lang="en-US" sz="2800" dirty="0"/>
                  <a:t>.</a:t>
                </a:r>
              </a:p>
              <a:p>
                <a:r>
                  <a:rPr lang="en-US" sz="2800" u="sng" dirty="0"/>
                  <a:t>The groups are comparable</a:t>
                </a:r>
                <a:r>
                  <a:rPr lang="en-US" sz="2800" dirty="0"/>
                  <a:t>: what would’ve happen if the treated subjects if they had not gotten treatment. Would the outcome be the same as for who in reality did not receive the treatment?</a:t>
                </a:r>
              </a:p>
              <a:p>
                <a:endParaRPr lang="en-US" sz="100" dirty="0"/>
              </a:p>
              <a:p>
                <a:r>
                  <a:rPr lang="en-US" dirty="0"/>
                  <a:t>Also called </a:t>
                </a:r>
                <a:r>
                  <a:rPr lang="en-US" i="1" dirty="0" err="1"/>
                  <a:t>ignorability</a:t>
                </a:r>
                <a:r>
                  <a:rPr lang="en-US" dirty="0"/>
                  <a:t> – the treatment can be ignore – it’s a non-factor.</a:t>
                </a:r>
              </a:p>
              <a:p>
                <a:endParaRPr lang="en-US" dirty="0"/>
              </a:p>
            </p:txBody>
          </p:sp>
        </mc:Choice>
        <mc:Fallback xmlns="">
          <p:sp>
            <p:nvSpPr>
              <p:cNvPr id="3" name="Content Placeholder 2">
                <a:extLst>
                  <a:ext uri="{FF2B5EF4-FFF2-40B4-BE49-F238E27FC236}">
                    <a16:creationId xmlns:a16="http://schemas.microsoft.com/office/drawing/2014/main" id="{0AE0CE6A-48CA-4EC0-BDB6-AFA09D73FE0D}"/>
                  </a:ext>
                </a:extLst>
              </p:cNvPr>
              <p:cNvSpPr>
                <a:spLocks noGrp="1" noRot="1" noChangeAspect="1" noMove="1" noResize="1" noEditPoints="1" noAdjustHandles="1" noChangeArrowheads="1" noChangeShapeType="1" noTextEdit="1"/>
              </p:cNvSpPr>
              <p:nvPr>
                <p:ph idx="1"/>
              </p:nvPr>
            </p:nvSpPr>
            <p:spPr>
              <a:xfrm>
                <a:off x="676656" y="2011680"/>
                <a:ext cx="10753725" cy="4723657"/>
              </a:xfrm>
              <a:blipFill>
                <a:blip r:embed="rId3"/>
                <a:stretch>
                  <a:fillRect l="-283" r="-737"/>
                </a:stretch>
              </a:blipFill>
            </p:spPr>
            <p:txBody>
              <a:bodyPr/>
              <a:lstStyle/>
              <a:p>
                <a:r>
                  <a:rPr lang="en-US">
                    <a:noFill/>
                  </a:rPr>
                  <a:t> </a:t>
                </a:r>
              </a:p>
            </p:txBody>
          </p:sp>
        </mc:Fallback>
      </mc:AlternateContent>
    </p:spTree>
    <p:extLst>
      <p:ext uri="{BB962C8B-B14F-4D97-AF65-F5344CB8AC3E}">
        <p14:creationId xmlns:p14="http://schemas.microsoft.com/office/powerpoint/2010/main" val="4094118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0478-0832-4110-B984-072190E05A5B}"/>
              </a:ext>
            </a:extLst>
          </p:cNvPr>
          <p:cNvSpPr>
            <a:spLocks noGrp="1"/>
          </p:cNvSpPr>
          <p:nvPr>
            <p:ph type="title"/>
          </p:nvPr>
        </p:nvSpPr>
        <p:spPr/>
        <p:txBody>
          <a:bodyPr/>
          <a:lstStyle/>
          <a:p>
            <a:r>
              <a:rPr lang="en-US" dirty="0"/>
              <a:t>Derivation of Causal Effect from Observed Conditional</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6E31300-7A18-4F70-ACE7-DCFD0FE544A8}"/>
                  </a:ext>
                </a:extLst>
              </p:cNvPr>
              <p:cNvSpPr>
                <a:spLocks noGrp="1"/>
              </p:cNvSpPr>
              <p:nvPr/>
            </p:nvSpPr>
            <p:spPr>
              <a:xfrm>
                <a:off x="657224" y="2057370"/>
                <a:ext cx="10753725" cy="4301097"/>
              </a:xfrm>
              <a:prstGeom prst="rect">
                <a:avLst/>
              </a:prstGeom>
            </p:spPr>
            <p:txBody>
              <a:bodyPr vert="horz" lIns="91440" tIns="45720" rIns="91440" bIns="45720" rtlCol="0">
                <a:normAutofit/>
              </a:bodyPr>
              <a:lstStyle/>
              <a:p>
                <a:pPr marL="91440" lvl="0" indent="-91440" defTabSz="914400">
                  <a:lnSpc>
                    <a:spcPct val="85000"/>
                  </a:lnSpc>
                  <a:spcBef>
                    <a:spcPts val="1300"/>
                  </a:spcBef>
                  <a:buFont typeface="Arial" pitchFamily="34" charset="0"/>
                  <a:buChar char=" "/>
                </a:pPr>
                <a:r>
                  <a:rPr lang="en-US" sz="2800" dirty="0">
                    <a:solidFill>
                      <a:prstClr val="black">
                        <a:lumMod val="85000"/>
                        <a:lumOff val="15000"/>
                      </a:prstClr>
                    </a:solidFill>
                  </a:rPr>
                  <a:t>Given identifiability:</a:t>
                </a:r>
              </a:p>
              <a:p>
                <a:pPr>
                  <a:lnSpc>
                    <a:spcPct val="85000"/>
                  </a:lnSpc>
                  <a:spcBef>
                    <a:spcPts val="1300"/>
                  </a:spcBef>
                  <a:spcAft>
                    <a:spcPts val="0"/>
                  </a:spcAft>
                </a:pPr>
                <a14:m>
                  <m:oMathPara xmlns:m="http://schemas.openxmlformats.org/officeDocument/2006/math">
                    <m:oMathParaPr>
                      <m:jc m:val="centerGroup"/>
                    </m:oMathParaPr>
                    <m:oMath xmlns:m="http://schemas.openxmlformats.org/officeDocument/2006/math">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𝔼</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𝑌</m:t>
                              </m:r>
                            </m:e>
                            <m:sup>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𝑎</m:t>
                              </m:r>
                            </m:sup>
                          </m:sSup>
                        </m:e>
                      </m:d>
                      <m:limUpp>
                        <m:limUppPr>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limUppPr>
                        <m:e>
                          <m:r>
                            <m:rPr>
                              <m:aln/>
                            </m:r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e>
                        <m:lim>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lim>
                      </m:limUpp>
                      <m:nary>
                        <m:naryPr>
                          <m:chr m:val="∑"/>
                          <m:supHide m:val="on"/>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naryPr>
                        <m:sub>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sub>
                        <m:sup/>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𝔼</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𝑌</m:t>
                                  </m:r>
                                </m:e>
                                <m:sup>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𝑎</m:t>
                                  </m:r>
                                </m:sup>
                              </m:sSup>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e>
                          </m:d>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2800">
                              <a:solidFill>
                                <a:srgbClr val="262626"/>
                              </a:solidFill>
                              <a:latin typeface="Cambria Math" panose="02040503050406030204" pitchFamily="18" charset="0"/>
                              <a:ea typeface="Times New Roman" panose="02020603050405020304" pitchFamily="18" charset="0"/>
                              <a:cs typeface="Arial" panose="020B0604020202020204" pitchFamily="34" charset="0"/>
                            </a:rPr>
                            <m:t>Pr</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e>
                          </m:d>
                        </m:e>
                      </m:nary>
                    </m:oMath>
                    <m:oMath xmlns:m="http://schemas.openxmlformats.org/officeDocument/2006/math">
                      <m:limUpp>
                        <m:limUppPr>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limUppPr>
                        <m:e>
                          <m:r>
                            <m:rPr>
                              <m:aln/>
                            </m:r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e>
                        <m:lim>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lim>
                      </m:limUpp>
                      <m:nary>
                        <m:naryPr>
                          <m:chr m:val="∑"/>
                          <m:supHide m:val="on"/>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naryPr>
                        <m:sub>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sub>
                        <m:sup/>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𝔼</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𝑌</m:t>
                                  </m:r>
                                </m:e>
                                <m:sup>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𝑎</m:t>
                                  </m:r>
                                </m:sup>
                              </m:sSup>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𝐴</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𝑎</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e>
                          </m:d>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2800">
                              <a:solidFill>
                                <a:srgbClr val="262626"/>
                              </a:solidFill>
                              <a:latin typeface="Cambria Math" panose="02040503050406030204" pitchFamily="18" charset="0"/>
                              <a:ea typeface="Times New Roman" panose="02020603050405020304" pitchFamily="18" charset="0"/>
                              <a:cs typeface="Arial" panose="020B0604020202020204" pitchFamily="34" charset="0"/>
                            </a:rPr>
                            <m:t>Pr</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e>
                          </m:d>
                        </m:e>
                      </m:nary>
                    </m:oMath>
                    <m:oMath xmlns:m="http://schemas.openxmlformats.org/officeDocument/2006/math">
                      <m:limUpp>
                        <m:limUppPr>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limUppPr>
                        <m:e>
                          <m:r>
                            <m:rPr>
                              <m:aln/>
                            </m:r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e>
                        <m:lim>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lim>
                      </m:limUpp>
                      <m:nary>
                        <m:naryPr>
                          <m:chr m:val="∑"/>
                          <m:supHide m:val="on"/>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naryPr>
                        <m:sub>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sub>
                        <m:sup/>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𝔼</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𝑌</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𝐴</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𝑎</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e>
                          </m:d>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2800">
                              <a:solidFill>
                                <a:srgbClr val="262626"/>
                              </a:solidFill>
                              <a:latin typeface="Cambria Math" panose="02040503050406030204" pitchFamily="18" charset="0"/>
                              <a:ea typeface="Times New Roman" panose="02020603050405020304" pitchFamily="18" charset="0"/>
                              <a:cs typeface="Arial" panose="020B0604020202020204" pitchFamily="34" charset="0"/>
                            </a:rPr>
                            <m:t>Pr</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𝑋</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𝑥</m:t>
                              </m:r>
                            </m:e>
                          </m:d>
                        </m:e>
                      </m:nary>
                    </m:oMath>
                    <m:oMath xmlns:m="http://schemas.openxmlformats.org/officeDocument/2006/math">
                      <m:limUpp>
                        <m:limUppPr>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limUppPr>
                        <m:e>
                          <m:r>
                            <m:rPr>
                              <m:aln/>
                            </m:r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e>
                        <m:lim>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lim>
                      </m:limUpp>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𝔼</m:t>
                      </m:r>
                      <m:d>
                        <m:dPr>
                          <m:begChr m:val="["/>
                          <m:endChr m:val="]"/>
                          <m:ctrlP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ctrlPr>
                        </m:dPr>
                        <m:e>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𝑌</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𝐴</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m:t>
                          </m:r>
                          <m:r>
                            <a:rPr lang="en-US" sz="2800" i="1">
                              <a:solidFill>
                                <a:srgbClr val="262626"/>
                              </a:solidFill>
                              <a:latin typeface="Cambria Math" panose="02040503050406030204" pitchFamily="18" charset="0"/>
                              <a:ea typeface="Times New Roman" panose="02020603050405020304" pitchFamily="18" charset="0"/>
                              <a:cs typeface="Arial" panose="020B0604020202020204" pitchFamily="34" charset="0"/>
                            </a:rPr>
                            <m:t>𝑎</m:t>
                          </m:r>
                        </m:e>
                      </m:d>
                    </m:oMath>
                  </m:oMathPara>
                </a14:m>
                <a:endParaRPr lang="en-US" sz="1400" dirty="0">
                  <a:latin typeface="Times New Roman" panose="02020603050405020304" pitchFamily="18" charset="0"/>
                  <a:ea typeface="Times New Roman" panose="02020603050405020304" pitchFamily="18" charset="0"/>
                </a:endParaRPr>
              </a:p>
              <a:p>
                <a:pPr>
                  <a:lnSpc>
                    <a:spcPct val="85000"/>
                  </a:lnSpc>
                  <a:spcBef>
                    <a:spcPts val="1300"/>
                  </a:spcBef>
                  <a:spcAft>
                    <a:spcPts val="0"/>
                  </a:spcAft>
                </a:pPr>
                <a:endParaRPr lang="en-US" sz="1400" dirty="0">
                  <a:latin typeface="Times New Roman" panose="02020603050405020304" pitchFamily="18" charset="0"/>
                  <a:ea typeface="Times New Roman" panose="02020603050405020304" pitchFamily="18" charset="0"/>
                </a:endParaRPr>
              </a:p>
              <a:p>
                <a:pPr>
                  <a:lnSpc>
                    <a:spcPct val="85000"/>
                  </a:lnSpc>
                  <a:spcBef>
                    <a:spcPts val="1300"/>
                  </a:spcBef>
                  <a:spcAft>
                    <a:spcPts val="0"/>
                  </a:spcAft>
                </a:pPr>
                <a:r>
                  <a:rPr lang="en-US" dirty="0">
                    <a:solidFill>
                      <a:prstClr val="black">
                        <a:lumMod val="85000"/>
                        <a:lumOff val="15000"/>
                      </a:prstClr>
                    </a:solidFill>
                  </a:rPr>
                  <a:t>* Total probability. **Exchangeability. *** Consistency</a:t>
                </a:r>
              </a:p>
            </p:txBody>
          </p:sp>
        </mc:Choice>
        <mc:Fallback xmlns="">
          <p:sp>
            <p:nvSpPr>
              <p:cNvPr id="6" name="Content Placeholder 2">
                <a:extLst>
                  <a:ext uri="{FF2B5EF4-FFF2-40B4-BE49-F238E27FC236}">
                    <a16:creationId xmlns:a16="http://schemas.microsoft.com/office/drawing/2014/main" id="{16E31300-7A18-4F70-ACE7-DCFD0FE544A8}"/>
                  </a:ext>
                </a:extLst>
              </p:cNvPr>
              <p:cNvSpPr>
                <a:spLocks noGrp="1" noRot="1" noChangeAspect="1" noMove="1" noResize="1" noEditPoints="1" noAdjustHandles="1" noChangeArrowheads="1" noChangeShapeType="1" noTextEdit="1"/>
              </p:cNvSpPr>
              <p:nvPr/>
            </p:nvSpPr>
            <p:spPr>
              <a:xfrm>
                <a:off x="657224" y="2057370"/>
                <a:ext cx="10753725" cy="4301097"/>
              </a:xfrm>
              <a:prstGeom prst="rect">
                <a:avLst/>
              </a:prstGeom>
              <a:blipFill>
                <a:blip r:embed="rId3"/>
                <a:stretch>
                  <a:fillRect l="-510" t="-2691" b="-1133"/>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23D5B9C-0FE4-424C-BA81-54E7A04D9554}"/>
              </a:ext>
            </a:extLst>
          </p:cNvPr>
          <p:cNvCxnSpPr/>
          <p:nvPr/>
        </p:nvCxnSpPr>
        <p:spPr>
          <a:xfrm flipV="1">
            <a:off x="2665141" y="3010829"/>
            <a:ext cx="524108" cy="4181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F57F0B0-07FA-4B63-BFA5-6087F863ECE2}"/>
              </a:ext>
            </a:extLst>
          </p:cNvPr>
          <p:cNvCxnSpPr>
            <a:cxnSpLocks/>
          </p:cNvCxnSpPr>
          <p:nvPr/>
        </p:nvCxnSpPr>
        <p:spPr>
          <a:xfrm flipH="1" flipV="1">
            <a:off x="6389648" y="5452947"/>
            <a:ext cx="680225" cy="2090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0C35E1-E976-432E-9086-88FD5E8C1FDE}"/>
              </a:ext>
            </a:extLst>
          </p:cNvPr>
          <p:cNvSpPr txBox="1"/>
          <p:nvPr/>
        </p:nvSpPr>
        <p:spPr>
          <a:xfrm>
            <a:off x="1416204" y="3429000"/>
            <a:ext cx="2007220" cy="461665"/>
          </a:xfrm>
          <a:prstGeom prst="rect">
            <a:avLst/>
          </a:prstGeom>
          <a:noFill/>
        </p:spPr>
        <p:txBody>
          <a:bodyPr wrap="square" rtlCol="0">
            <a:spAutoFit/>
          </a:bodyPr>
          <a:lstStyle/>
          <a:p>
            <a:r>
              <a:rPr lang="en-US" sz="2400" b="1" dirty="0">
                <a:solidFill>
                  <a:schemeClr val="accent6"/>
                </a:solidFill>
              </a:rPr>
              <a:t>Counterfactual</a:t>
            </a:r>
          </a:p>
        </p:txBody>
      </p:sp>
      <p:sp>
        <p:nvSpPr>
          <p:cNvPr id="13" name="TextBox 12">
            <a:extLst>
              <a:ext uri="{FF2B5EF4-FFF2-40B4-BE49-F238E27FC236}">
                <a16:creationId xmlns:a16="http://schemas.microsoft.com/office/drawing/2014/main" id="{32ADB2C0-59A7-443A-B765-4C0FA237CA55}"/>
              </a:ext>
            </a:extLst>
          </p:cNvPr>
          <p:cNvSpPr txBox="1"/>
          <p:nvPr/>
        </p:nvSpPr>
        <p:spPr>
          <a:xfrm>
            <a:off x="7069873" y="5452947"/>
            <a:ext cx="2007220" cy="461665"/>
          </a:xfrm>
          <a:prstGeom prst="rect">
            <a:avLst/>
          </a:prstGeom>
          <a:noFill/>
        </p:spPr>
        <p:txBody>
          <a:bodyPr wrap="square" rtlCol="0">
            <a:spAutoFit/>
          </a:bodyPr>
          <a:lstStyle/>
          <a:p>
            <a:r>
              <a:rPr lang="en-US" sz="2400" b="1" dirty="0">
                <a:solidFill>
                  <a:schemeClr val="accent6"/>
                </a:solidFill>
              </a:rPr>
              <a:t>Observed</a:t>
            </a:r>
          </a:p>
        </p:txBody>
      </p:sp>
    </p:spTree>
    <p:extLst>
      <p:ext uri="{BB962C8B-B14F-4D97-AF65-F5344CB8AC3E}">
        <p14:creationId xmlns:p14="http://schemas.microsoft.com/office/powerpoint/2010/main" val="15694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777F-7302-4795-9B7F-0FE7B1A7314F}"/>
              </a:ext>
            </a:extLst>
          </p:cNvPr>
          <p:cNvSpPr>
            <a:spLocks noGrp="1"/>
          </p:cNvSpPr>
          <p:nvPr>
            <p:ph type="title"/>
          </p:nvPr>
        </p:nvSpPr>
        <p:spPr/>
        <p:txBody>
          <a:bodyPr/>
          <a:lstStyle/>
          <a:p>
            <a:r>
              <a:rPr lang="en-US" dirty="0"/>
              <a:t>Randomized Control Trial -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AC010D-25BF-4F84-86D6-6FBC416D6785}"/>
                  </a:ext>
                </a:extLst>
              </p:cNvPr>
              <p:cNvSpPr>
                <a:spLocks noGrp="1"/>
              </p:cNvSpPr>
              <p:nvPr>
                <p:ph idx="1"/>
              </p:nvPr>
            </p:nvSpPr>
            <p:spPr>
              <a:xfrm>
                <a:off x="676656" y="2011680"/>
                <a:ext cx="10858120" cy="4346787"/>
              </a:xfrm>
            </p:spPr>
            <p:txBody>
              <a:bodyPr>
                <a:noAutofit/>
              </a:bodyPr>
              <a:lstStyle/>
              <a:p>
                <a:pPr marL="0" indent="0">
                  <a:buNone/>
                </a:pPr>
                <a:r>
                  <a:rPr lang="en-US" sz="2800" dirty="0"/>
                  <a:t>The procedure:</a:t>
                </a:r>
              </a:p>
              <a:p>
                <a:pPr>
                  <a:spcBef>
                    <a:spcPts val="600"/>
                  </a:spcBef>
                </a:pPr>
                <a:r>
                  <a:rPr lang="en-US" sz="2800" dirty="0"/>
                  <a:t>A coin</a:t>
                </a:r>
                <a:r>
                  <a:rPr lang="en-US" sz="2800" baseline="30000" dirty="0"/>
                  <a:t>1 </a:t>
                </a:r>
                <a:r>
                  <a:rPr lang="en-US" sz="2800" dirty="0"/>
                  <a:t>is tossed to determine if a subject is in control or treatment group</a:t>
                </a:r>
                <a:r>
                  <a:rPr lang="en-US" sz="2800" baseline="30000" dirty="0"/>
                  <a:t>2</a:t>
                </a:r>
                <a:r>
                  <a:rPr lang="en-US" sz="2800" dirty="0"/>
                  <a:t>. Treatment group get treated. Controls are provided with placebo</a:t>
                </a:r>
                <a:r>
                  <a:rPr lang="en-US" sz="2800" baseline="30000" dirty="0"/>
                  <a:t>3</a:t>
                </a:r>
                <a:r>
                  <a:rPr lang="en-US" sz="2800" dirty="0"/>
                  <a:t>.</a:t>
                </a:r>
              </a:p>
              <a:p>
                <a:pPr lvl="1"/>
                <a:r>
                  <a:rPr lang="en-US" baseline="30000" dirty="0"/>
                  <a:t>1</a:t>
                </a:r>
                <a:r>
                  <a:rPr lang="en-US" dirty="0"/>
                  <a:t>Positivity</a:t>
                </a:r>
              </a:p>
              <a:p>
                <a:pPr lvl="1"/>
                <a:r>
                  <a:rPr lang="en-US" baseline="30000" dirty="0"/>
                  <a:t>2</a:t>
                </a:r>
                <a:r>
                  <a:rPr lang="en-US" dirty="0"/>
                  <a:t>Exchangeability</a:t>
                </a:r>
              </a:p>
              <a:p>
                <a:pPr lvl="1"/>
                <a:r>
                  <a:rPr lang="en-US" baseline="30000" dirty="0"/>
                  <a:t>3</a:t>
                </a:r>
                <a:r>
                  <a:rPr lang="en-US" dirty="0"/>
                  <a:t>Consistency</a:t>
                </a:r>
              </a:p>
              <a:p>
                <a:pPr>
                  <a:spcAft>
                    <a:spcPts val="1300"/>
                  </a:spcAft>
                </a:pPr>
                <a:r>
                  <a:rPr lang="en-US" dirty="0"/>
                  <a:t>So taking the conditional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𝐴</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𝐴</m:t>
                        </m:r>
                        <m:r>
                          <a:rPr lang="en-US" b="0" i="1" smtClean="0">
                            <a:latin typeface="Cambria Math" panose="02040503050406030204" pitchFamily="18" charset="0"/>
                          </a:rPr>
                          <m:t>=0</m:t>
                        </m:r>
                      </m:e>
                    </m:d>
                  </m:oMath>
                </a14:m>
                <a:r>
                  <a:rPr lang="en-US" dirty="0"/>
                  <a:t> reveals the true causal effect!</a:t>
                </a:r>
              </a:p>
              <a:p>
                <a:r>
                  <a:rPr lang="en-US" dirty="0"/>
                  <a:t>Randomizing treatment assignment not only de-associate covariates from the outcome, but also provide a random subset of (i.e. same distribution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1</m:t>
                        </m:r>
                      </m:sup>
                    </m:sSup>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0</m:t>
                        </m:r>
                      </m:sup>
                    </m:sSup>
                  </m:oMath>
                </a14:m>
                <a:r>
                  <a:rPr lang="en-US" dirty="0"/>
                  <a:t> in each group. </a:t>
                </a:r>
              </a:p>
              <a:p>
                <a:endParaRPr lang="en-US" dirty="0"/>
              </a:p>
            </p:txBody>
          </p:sp>
        </mc:Choice>
        <mc:Fallback xmlns="">
          <p:sp>
            <p:nvSpPr>
              <p:cNvPr id="3" name="Content Placeholder 2">
                <a:extLst>
                  <a:ext uri="{FF2B5EF4-FFF2-40B4-BE49-F238E27FC236}">
                    <a16:creationId xmlns:a16="http://schemas.microsoft.com/office/drawing/2014/main" id="{B5AC010D-25BF-4F84-86D6-6FBC416D6785}"/>
                  </a:ext>
                </a:extLst>
              </p:cNvPr>
              <p:cNvSpPr>
                <a:spLocks noGrp="1" noRot="1" noChangeAspect="1" noMove="1" noResize="1" noEditPoints="1" noAdjustHandles="1" noChangeArrowheads="1" noChangeShapeType="1" noTextEdit="1"/>
              </p:cNvSpPr>
              <p:nvPr>
                <p:ph idx="1"/>
              </p:nvPr>
            </p:nvSpPr>
            <p:spPr>
              <a:xfrm>
                <a:off x="676656" y="2011680"/>
                <a:ext cx="10858120" cy="4346787"/>
              </a:xfrm>
              <a:blipFill>
                <a:blip r:embed="rId3"/>
                <a:stretch>
                  <a:fillRect l="-1123" t="-2665" r="-786"/>
                </a:stretch>
              </a:blipFill>
            </p:spPr>
            <p:txBody>
              <a:bodyPr/>
              <a:lstStyle/>
              <a:p>
                <a:r>
                  <a:rPr lang="en-US">
                    <a:noFill/>
                  </a:rPr>
                  <a:t> </a:t>
                </a:r>
              </a:p>
            </p:txBody>
          </p:sp>
        </mc:Fallback>
      </mc:AlternateContent>
    </p:spTree>
    <p:extLst>
      <p:ext uri="{BB962C8B-B14F-4D97-AF65-F5344CB8AC3E}">
        <p14:creationId xmlns:p14="http://schemas.microsoft.com/office/powerpoint/2010/main" val="117615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FE8C-C064-42B3-B09F-100B6CD94DC6}"/>
              </a:ext>
            </a:extLst>
          </p:cNvPr>
          <p:cNvSpPr>
            <a:spLocks noGrp="1"/>
          </p:cNvSpPr>
          <p:nvPr>
            <p:ph type="title"/>
          </p:nvPr>
        </p:nvSpPr>
        <p:spPr/>
        <p:txBody>
          <a:bodyPr/>
          <a:lstStyle/>
          <a:p>
            <a:r>
              <a:rPr lang="en-US" dirty="0"/>
              <a:t>Humans Are Causal Thinkers</a:t>
            </a:r>
          </a:p>
        </p:txBody>
      </p:sp>
      <p:sp>
        <p:nvSpPr>
          <p:cNvPr id="3" name="Content Placeholder 2">
            <a:extLst>
              <a:ext uri="{FF2B5EF4-FFF2-40B4-BE49-F238E27FC236}">
                <a16:creationId xmlns:a16="http://schemas.microsoft.com/office/drawing/2014/main" id="{4037E5A9-9DF2-4139-9BEE-F7FD8E7425BE}"/>
              </a:ext>
            </a:extLst>
          </p:cNvPr>
          <p:cNvSpPr>
            <a:spLocks noGrp="1"/>
          </p:cNvSpPr>
          <p:nvPr>
            <p:ph idx="1"/>
          </p:nvPr>
        </p:nvSpPr>
        <p:spPr/>
        <p:txBody>
          <a:bodyPr>
            <a:normAutofit/>
          </a:bodyPr>
          <a:lstStyle/>
          <a:p>
            <a:r>
              <a:rPr lang="en-US" sz="2800" dirty="0"/>
              <a:t>Homo-sapiens are excellent causal thinkers.</a:t>
            </a:r>
          </a:p>
          <a:p>
            <a:endParaRPr lang="en-US" sz="2800" dirty="0"/>
          </a:p>
          <a:p>
            <a:r>
              <a:rPr lang="en-US" sz="2800" dirty="0"/>
              <a:t>We gain causal conclusions from patterns in data, i.e. correlations. </a:t>
            </a:r>
          </a:p>
          <a:p>
            <a:endParaRPr lang="en-US" sz="2800" dirty="0"/>
          </a:p>
          <a:p>
            <a:r>
              <a:rPr lang="en-US" sz="2800" dirty="0"/>
              <a:t>However we taught ourselves to be very careful about it when gaining insights from data.</a:t>
            </a:r>
          </a:p>
          <a:p>
            <a:pPr lvl="1"/>
            <a:r>
              <a:rPr lang="en-US" sz="2800" dirty="0"/>
              <a:t>… And for a good reason.</a:t>
            </a:r>
          </a:p>
        </p:txBody>
      </p:sp>
    </p:spTree>
    <p:extLst>
      <p:ext uri="{BB962C8B-B14F-4D97-AF65-F5344CB8AC3E}">
        <p14:creationId xmlns:p14="http://schemas.microsoft.com/office/powerpoint/2010/main" val="2189994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BE5A-BE56-47EE-B259-9AE7780337EC}"/>
              </a:ext>
            </a:extLst>
          </p:cNvPr>
          <p:cNvSpPr>
            <a:spLocks noGrp="1"/>
          </p:cNvSpPr>
          <p:nvPr>
            <p:ph type="title"/>
          </p:nvPr>
        </p:nvSpPr>
        <p:spPr/>
        <p:txBody>
          <a:bodyPr/>
          <a:lstStyle/>
          <a:p>
            <a:r>
              <a:rPr lang="en-US" dirty="0"/>
              <a:t>Emulating Target Trial	</a:t>
            </a:r>
            <a:r>
              <a:rPr lang="en-US" sz="2800" dirty="0"/>
              <a:t>[Hernan &amp; Robins 16’]</a:t>
            </a:r>
            <a:endParaRPr lang="en-US" dirty="0"/>
          </a:p>
        </p:txBody>
      </p:sp>
      <p:sp>
        <p:nvSpPr>
          <p:cNvPr id="3" name="Content Placeholder 2">
            <a:extLst>
              <a:ext uri="{FF2B5EF4-FFF2-40B4-BE49-F238E27FC236}">
                <a16:creationId xmlns:a16="http://schemas.microsoft.com/office/drawing/2014/main" id="{84718CBB-18D3-4B32-AB82-6C267D7294B5}"/>
              </a:ext>
            </a:extLst>
          </p:cNvPr>
          <p:cNvSpPr>
            <a:spLocks noGrp="1"/>
          </p:cNvSpPr>
          <p:nvPr>
            <p:ph idx="1"/>
          </p:nvPr>
        </p:nvSpPr>
        <p:spPr>
          <a:xfrm>
            <a:off x="676656" y="2011680"/>
            <a:ext cx="10753725" cy="4266457"/>
          </a:xfrm>
        </p:spPr>
        <p:txBody>
          <a:bodyPr>
            <a:normAutofit/>
          </a:bodyPr>
          <a:lstStyle/>
          <a:p>
            <a:r>
              <a:rPr lang="en-US" sz="2800" dirty="0"/>
              <a:t>Causal inference is (mostly) about emulating a randomized control trial from observational data:</a:t>
            </a:r>
          </a:p>
          <a:p>
            <a:pPr lvl="1"/>
            <a:r>
              <a:rPr lang="en-US" dirty="0"/>
              <a:t>Each causal effect has a hypothetical RCT that can quantify it.</a:t>
            </a:r>
          </a:p>
          <a:p>
            <a:endParaRPr lang="en-US" sz="2800" dirty="0"/>
          </a:p>
          <a:p>
            <a:endParaRPr lang="en-US" sz="2800" dirty="0"/>
          </a:p>
          <a:p>
            <a:r>
              <a:rPr lang="en-US" sz="2800" dirty="0"/>
              <a:t>Many challenges in doing that, we will touch on confounding:</a:t>
            </a:r>
          </a:p>
          <a:p>
            <a:pPr lvl="1"/>
            <a:r>
              <a:rPr lang="en-US" sz="2800" dirty="0"/>
              <a:t>A covariate affecting both the outcome and the treatment assignment.</a:t>
            </a:r>
            <a:br>
              <a:rPr lang="en-US" sz="2800" dirty="0"/>
            </a:br>
            <a:r>
              <a:rPr lang="en-US" dirty="0"/>
              <a:t>Change in outcome may be a </a:t>
            </a:r>
            <a:r>
              <a:rPr lang="en-US" i="1" dirty="0"/>
              <a:t>“mix”</a:t>
            </a:r>
            <a:r>
              <a:rPr lang="en-US" dirty="0"/>
              <a:t> of the contributed effect of the covariate and the effect due to the treatment.</a:t>
            </a:r>
            <a:endParaRPr lang="en-US" sz="2800" dirty="0"/>
          </a:p>
        </p:txBody>
      </p:sp>
    </p:spTree>
    <p:extLst>
      <p:ext uri="{BB962C8B-B14F-4D97-AF65-F5344CB8AC3E}">
        <p14:creationId xmlns:p14="http://schemas.microsoft.com/office/powerpoint/2010/main" val="3034032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C7D6-C1EE-453C-9A69-5DE4B3F5326D}"/>
              </a:ext>
            </a:extLst>
          </p:cNvPr>
          <p:cNvSpPr>
            <a:spLocks noGrp="1"/>
          </p:cNvSpPr>
          <p:nvPr>
            <p:ph type="title"/>
          </p:nvPr>
        </p:nvSpPr>
        <p:spPr/>
        <p:txBody>
          <a:bodyPr/>
          <a:lstStyle/>
          <a:p>
            <a:r>
              <a:rPr lang="en-US" dirty="0"/>
              <a:t>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E92403-904E-45CB-8E69-8A7D57C5A47C}"/>
                  </a:ext>
                </a:extLst>
              </p:cNvPr>
              <p:cNvSpPr>
                <a:spLocks noGrp="1"/>
              </p:cNvSpPr>
              <p:nvPr>
                <p:ph idx="1"/>
              </p:nvPr>
            </p:nvSpPr>
            <p:spPr>
              <a:xfrm>
                <a:off x="676656" y="2011680"/>
                <a:ext cx="10753725" cy="4346787"/>
              </a:xfrm>
            </p:spPr>
            <p:txBody>
              <a:bodyPr/>
              <a:lstStyle/>
              <a:p>
                <a:r>
                  <a:rPr lang="en-US" dirty="0"/>
                  <a:t>Let </a:t>
                </a:r>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d>
                  </m:oMath>
                </a14:m>
                <a:r>
                  <a:rPr lang="en-US" dirty="0"/>
                  <a:t> be a metric over </a:t>
                </a:r>
                <a14:m>
                  <m:oMath xmlns:m="http://schemas.openxmlformats.org/officeDocument/2006/math">
                    <m:r>
                      <a:rPr lang="en-US" i="1" smtClean="0">
                        <a:latin typeface="Cambria Math" panose="02040503050406030204" pitchFamily="18" charset="0"/>
                        <a:ea typeface="Cambria Math" panose="02040503050406030204" pitchFamily="18" charset="0"/>
                      </a:rPr>
                      <m:t>𝒳</m:t>
                    </m:r>
                  </m:oMath>
                </a14:m>
                <a:r>
                  <a:rPr lang="en-US" dirty="0"/>
                  <a:t>.</a:t>
                </a:r>
              </a:p>
              <a:p>
                <a:r>
                  <a:rPr lang="en-US" dirty="0"/>
                  <a:t>For each treated subject </a:t>
                </a:r>
                <a14:m>
                  <m:oMath xmlns:m="http://schemas.openxmlformats.org/officeDocument/2006/math">
                    <m:r>
                      <a:rPr lang="en-US" b="0" i="1" smtClean="0">
                        <a:latin typeface="Cambria Math" panose="02040503050406030204" pitchFamily="18" charset="0"/>
                      </a:rPr>
                      <m:t>𝑖</m:t>
                    </m:r>
                  </m:oMath>
                </a14:m>
                <a:r>
                  <a:rPr lang="en-US" dirty="0"/>
                  <a:t> match a control subject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oMath>
                </a14:m>
                <a:r>
                  <a:rPr lang="en-US" dirty="0"/>
                  <a:t> </a:t>
                </a:r>
                <a:r>
                  <a:rPr lang="en-US" dirty="0" err="1"/>
                  <a:t>s.t.</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𝑗</m:t>
                                </m:r>
                              </m:lim>
                            </m:limLow>
                          </m:fName>
                          <m:e>
                            <m:r>
                              <a:rPr lang="en-US" b="0" i="1" smtClean="0">
                                <a:latin typeface="Cambria Math" panose="02040503050406030204" pitchFamily="18" charset="0"/>
                              </a:rPr>
                              <m:t>𝐷</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d>
                          </m:e>
                        </m:func>
                      </m:e>
                    </m:func>
                  </m:oMath>
                </a14:m>
                <a:r>
                  <a:rPr lang="en-US" dirty="0"/>
                  <a:t>.</a:t>
                </a:r>
              </a:p>
              <a:p>
                <a:r>
                  <a:rPr lang="en-US" dirty="0"/>
                  <a:t>Let </a:t>
                </a:r>
                <a14:m>
                  <m:oMath xmlns:m="http://schemas.openxmlformats.org/officeDocument/2006/math">
                    <m:r>
                      <a:rPr lang="en-US" b="0" i="1" smtClean="0">
                        <a:latin typeface="Cambria Math" panose="02040503050406030204" pitchFamily="18" charset="0"/>
                      </a:rPr>
                      <m:t>𝑀</m:t>
                    </m:r>
                  </m:oMath>
                </a14:m>
                <a:r>
                  <a:rPr lang="en-US" dirty="0"/>
                  <a:t> be the matched dataset </a:t>
                </a: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𝑖</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e>
                            </m:d>
                          </m:e>
                        </m:d>
                      </m:e>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𝑛</m:t>
                        </m:r>
                      </m:sup>
                    </m:sSubSup>
                  </m:oMath>
                </a14:m>
                <a:r>
                  <a:rPr lang="en-US" dirty="0"/>
                  <a:t>.</a:t>
                </a:r>
              </a:p>
              <a:p>
                <a:r>
                  <a:rPr lang="en-US" dirty="0"/>
                  <a:t>Calculate the effect: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1</m:t>
                              </m:r>
                            </m:sup>
                          </m:sSup>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0</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𝑘</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𝑖</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sub>
                          </m:sSub>
                        </m:e>
                      </m:nary>
                    </m:oMath>
                  </m:oMathPara>
                </a14:m>
                <a:endParaRPr lang="en-US" dirty="0"/>
              </a:p>
              <a:p>
                <a:r>
                  <a:rPr lang="en-US" dirty="0"/>
                  <a:t>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𝑘</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𝑘</m:t>
                            </m:r>
                          </m:sub>
                          <m:sup>
                            <m:r>
                              <a:rPr lang="en-US" b="0" i="1" smtClean="0">
                                <a:latin typeface="Cambria Math" panose="02040503050406030204" pitchFamily="18" charset="0"/>
                                <a:ea typeface="Cambria Math" panose="02040503050406030204" pitchFamily="18" charset="0"/>
                              </a:rPr>
                              <m:t>∗</m:t>
                            </m:r>
                          </m:sup>
                        </m:sSubSup>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oMath>
                </a14:m>
                <a:r>
                  <a:rPr lang="en-US" dirty="0"/>
                  <a:t>, we know the difference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𝑘</m:t>
                            </m:r>
                          </m:sub>
                        </m:sSub>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𝑖</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sub>
                    </m:sSub>
                  </m:oMath>
                </a14:m>
                <a:r>
                  <a:rPr lang="en-US" dirty="0"/>
                  <a:t> is only due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𝑘</m:t>
                        </m:r>
                      </m:sub>
                    </m:sSub>
                  </m:oMath>
                </a14:m>
                <a:r>
                  <a:rPr lang="en-US" dirty="0"/>
                  <a:t> being treated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𝑖</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oMath>
                </a14:m>
                <a:r>
                  <a:rPr lang="en-US" dirty="0"/>
                  <a:t> being in control.</a:t>
                </a:r>
              </a:p>
              <a:p>
                <a:r>
                  <a:rPr lang="en-US" sz="2000" dirty="0"/>
                  <a:t>Positivity can be detected when </a:t>
                </a:r>
                <a14:m>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𝑗</m:t>
                                </m:r>
                              </m:lim>
                            </m:limLow>
                          </m:fName>
                          <m:e>
                            <m:r>
                              <a:rPr lang="en-US" sz="2000" i="1">
                                <a:latin typeface="Cambria Math" panose="02040503050406030204" pitchFamily="18" charset="0"/>
                              </a:rPr>
                              <m:t>𝐷</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𝑗</m:t>
                                    </m:r>
                                  </m:sub>
                                </m:sSub>
                              </m:e>
                            </m:d>
                          </m:e>
                        </m:func>
                      </m:e>
                    </m:func>
                  </m:oMath>
                </a14:m>
                <a:r>
                  <a:rPr lang="en-US" sz="2000" dirty="0"/>
                  <a:t> is large.</a:t>
                </a:r>
              </a:p>
            </p:txBody>
          </p:sp>
        </mc:Choice>
        <mc:Fallback xmlns="">
          <p:sp>
            <p:nvSpPr>
              <p:cNvPr id="3" name="Content Placeholder 2">
                <a:extLst>
                  <a:ext uri="{FF2B5EF4-FFF2-40B4-BE49-F238E27FC236}">
                    <a16:creationId xmlns:a16="http://schemas.microsoft.com/office/drawing/2014/main" id="{3BE92403-904E-45CB-8E69-8A7D57C5A47C}"/>
                  </a:ext>
                </a:extLst>
              </p:cNvPr>
              <p:cNvSpPr>
                <a:spLocks noGrp="1" noRot="1" noChangeAspect="1" noMove="1" noResize="1" noEditPoints="1" noAdjustHandles="1" noChangeArrowheads="1" noChangeShapeType="1" noTextEdit="1"/>
              </p:cNvSpPr>
              <p:nvPr>
                <p:ph idx="1"/>
              </p:nvPr>
            </p:nvSpPr>
            <p:spPr>
              <a:xfrm>
                <a:off x="676656" y="2011680"/>
                <a:ext cx="10753725" cy="4346787"/>
              </a:xfrm>
              <a:blipFill>
                <a:blip r:embed="rId3"/>
                <a:stretch>
                  <a:fillRect t="-1543"/>
                </a:stretch>
              </a:blipFill>
            </p:spPr>
            <p:txBody>
              <a:bodyPr/>
              <a:lstStyle/>
              <a:p>
                <a:r>
                  <a:rPr lang="en-US">
                    <a:noFill/>
                  </a:rPr>
                  <a:t> </a:t>
                </a:r>
              </a:p>
            </p:txBody>
          </p:sp>
        </mc:Fallback>
      </mc:AlternateContent>
    </p:spTree>
    <p:extLst>
      <p:ext uri="{BB962C8B-B14F-4D97-AF65-F5344CB8AC3E}">
        <p14:creationId xmlns:p14="http://schemas.microsoft.com/office/powerpoint/2010/main" val="3070232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3">
            <a:extLst>
              <a:ext uri="{FF2B5EF4-FFF2-40B4-BE49-F238E27FC236}">
                <a16:creationId xmlns:a16="http://schemas.microsoft.com/office/drawing/2014/main" id="{FCF28899-6AB0-4688-B443-F279D825AFB9}"/>
              </a:ext>
            </a:extLst>
          </p:cNvPr>
          <p:cNvGraphicFramePr>
            <a:graphicFrameLocks/>
          </p:cNvGraphicFramePr>
          <p:nvPr/>
        </p:nvGraphicFramePr>
        <p:xfrm>
          <a:off x="676275" y="3782598"/>
          <a:ext cx="10753726" cy="2944625"/>
        </p:xfrm>
        <a:graphic>
          <a:graphicData uri="http://schemas.openxmlformats.org/drawingml/2006/table">
            <a:tbl>
              <a:tblPr firstRow="1" bandRow="1">
                <a:tableStyleId>{5C22544A-7EE6-4342-B048-85BDC9FD1C3A}</a:tableStyleId>
              </a:tblPr>
              <a:tblGrid>
                <a:gridCol w="10753726">
                  <a:extLst>
                    <a:ext uri="{9D8B030D-6E8A-4147-A177-3AD203B41FA5}">
                      <a16:colId xmlns:a16="http://schemas.microsoft.com/office/drawing/2014/main" val="1875849192"/>
                    </a:ext>
                  </a:extLst>
                </a:gridCol>
              </a:tblGrid>
              <a:tr h="529551">
                <a:tc>
                  <a:txBody>
                    <a:bodyPr/>
                    <a:lstStyle/>
                    <a:p>
                      <a:pPr algn="l"/>
                      <a:r>
                        <a:rPr lang="en-US" sz="2800" dirty="0"/>
                        <a:t>Control</a:t>
                      </a:r>
                    </a:p>
                  </a:txBody>
                  <a:tcPr/>
                </a:tc>
                <a:extLst>
                  <a:ext uri="{0D108BD9-81ED-4DB2-BD59-A6C34878D82A}">
                    <a16:rowId xmlns:a16="http://schemas.microsoft.com/office/drawing/2014/main" val="3941212730"/>
                  </a:ext>
                </a:extLst>
              </a:tr>
              <a:tr h="2415074">
                <a:tc>
                  <a:txBody>
                    <a:bodyPr/>
                    <a:lstStyle/>
                    <a:p>
                      <a:pPr algn="ctr"/>
                      <a:endParaRPr lang="en-US" sz="2800" dirty="0"/>
                    </a:p>
                  </a:txBody>
                  <a:tcPr/>
                </a:tc>
                <a:extLst>
                  <a:ext uri="{0D108BD9-81ED-4DB2-BD59-A6C34878D82A}">
                    <a16:rowId xmlns:a16="http://schemas.microsoft.com/office/drawing/2014/main" val="4129568276"/>
                  </a:ext>
                </a:extLst>
              </a:tr>
            </a:tbl>
          </a:graphicData>
        </a:graphic>
      </p:graphicFrame>
      <p:sp>
        <p:nvSpPr>
          <p:cNvPr id="2" name="Title 1">
            <a:extLst>
              <a:ext uri="{FF2B5EF4-FFF2-40B4-BE49-F238E27FC236}">
                <a16:creationId xmlns:a16="http://schemas.microsoft.com/office/drawing/2014/main" id="{8C79C7D6-C1EE-453C-9A69-5DE4B3F5326D}"/>
              </a:ext>
            </a:extLst>
          </p:cNvPr>
          <p:cNvSpPr>
            <a:spLocks noGrp="1"/>
          </p:cNvSpPr>
          <p:nvPr>
            <p:ph type="title"/>
          </p:nvPr>
        </p:nvSpPr>
        <p:spPr>
          <a:xfrm>
            <a:off x="657224" y="9842"/>
            <a:ext cx="10772775" cy="828132"/>
          </a:xfrm>
        </p:spPr>
        <p:txBody>
          <a:bodyPr/>
          <a:lstStyle/>
          <a:p>
            <a:r>
              <a:rPr lang="en-US" dirty="0"/>
              <a:t>Matching	</a:t>
            </a:r>
            <a:r>
              <a:rPr lang="en-US" sz="2800" dirty="0"/>
              <a:t>(An Example)</a:t>
            </a:r>
            <a:endParaRPr lang="en-US" dirty="0"/>
          </a:p>
        </p:txBody>
      </p:sp>
      <p:graphicFrame>
        <p:nvGraphicFramePr>
          <p:cNvPr id="4" name="Content Placeholder 3">
            <a:extLst>
              <a:ext uri="{FF2B5EF4-FFF2-40B4-BE49-F238E27FC236}">
                <a16:creationId xmlns:a16="http://schemas.microsoft.com/office/drawing/2014/main" id="{DDEAA75F-D5C2-4FD5-B7C3-00DE8D4055E7}"/>
              </a:ext>
            </a:extLst>
          </p:cNvPr>
          <p:cNvGraphicFramePr>
            <a:graphicFrameLocks noGrp="1"/>
          </p:cNvGraphicFramePr>
          <p:nvPr>
            <p:ph idx="1"/>
          </p:nvPr>
        </p:nvGraphicFramePr>
        <p:xfrm>
          <a:off x="676275" y="837973"/>
          <a:ext cx="10753726" cy="2944625"/>
        </p:xfrm>
        <a:graphic>
          <a:graphicData uri="http://schemas.openxmlformats.org/drawingml/2006/table">
            <a:tbl>
              <a:tblPr firstRow="1" bandRow="1">
                <a:tableStyleId>{5C22544A-7EE6-4342-B048-85BDC9FD1C3A}</a:tableStyleId>
              </a:tblPr>
              <a:tblGrid>
                <a:gridCol w="10753726">
                  <a:extLst>
                    <a:ext uri="{9D8B030D-6E8A-4147-A177-3AD203B41FA5}">
                      <a16:colId xmlns:a16="http://schemas.microsoft.com/office/drawing/2014/main" val="1875849192"/>
                    </a:ext>
                  </a:extLst>
                </a:gridCol>
              </a:tblGrid>
              <a:tr h="529551">
                <a:tc>
                  <a:txBody>
                    <a:bodyPr/>
                    <a:lstStyle/>
                    <a:p>
                      <a:pPr algn="l"/>
                      <a:r>
                        <a:rPr lang="en-US" sz="2800" dirty="0"/>
                        <a:t>Treated</a:t>
                      </a:r>
                    </a:p>
                  </a:txBody>
                  <a:tcPr/>
                </a:tc>
                <a:extLst>
                  <a:ext uri="{0D108BD9-81ED-4DB2-BD59-A6C34878D82A}">
                    <a16:rowId xmlns:a16="http://schemas.microsoft.com/office/drawing/2014/main" val="3941212730"/>
                  </a:ext>
                </a:extLst>
              </a:tr>
              <a:tr h="2415074">
                <a:tc>
                  <a:txBody>
                    <a:bodyPr/>
                    <a:lstStyle/>
                    <a:p>
                      <a:pPr algn="ctr"/>
                      <a:endParaRPr lang="en-US" sz="2800" dirty="0"/>
                    </a:p>
                  </a:txBody>
                  <a:tcPr/>
                </a:tc>
                <a:extLst>
                  <a:ext uri="{0D108BD9-81ED-4DB2-BD59-A6C34878D82A}">
                    <a16:rowId xmlns:a16="http://schemas.microsoft.com/office/drawing/2014/main" val="4129568276"/>
                  </a:ext>
                </a:extLst>
              </a:tr>
            </a:tbl>
          </a:graphicData>
        </a:graphic>
      </p:graphicFrame>
      <p:pic>
        <p:nvPicPr>
          <p:cNvPr id="6" name="Picture 5">
            <a:extLst>
              <a:ext uri="{FF2B5EF4-FFF2-40B4-BE49-F238E27FC236}">
                <a16:creationId xmlns:a16="http://schemas.microsoft.com/office/drawing/2014/main" id="{CAA22B77-0E86-494B-8E36-FD5922407737}"/>
              </a:ext>
            </a:extLst>
          </p:cNvPr>
          <p:cNvPicPr>
            <a:picLocks noChangeAspect="1"/>
          </p:cNvPicPr>
          <p:nvPr/>
        </p:nvPicPr>
        <p:blipFill rotWithShape="1">
          <a:blip r:embed="rId3"/>
          <a:srcRect l="12794" r="16412" b="51229"/>
          <a:stretch/>
        </p:blipFill>
        <p:spPr>
          <a:xfrm>
            <a:off x="1443229" y="1928412"/>
            <a:ext cx="951283" cy="1063461"/>
          </a:xfrm>
          <a:prstGeom prst="rect">
            <a:avLst/>
          </a:prstGeom>
        </p:spPr>
      </p:pic>
      <p:pic>
        <p:nvPicPr>
          <p:cNvPr id="10" name="Picture 9">
            <a:extLst>
              <a:ext uri="{FF2B5EF4-FFF2-40B4-BE49-F238E27FC236}">
                <a16:creationId xmlns:a16="http://schemas.microsoft.com/office/drawing/2014/main" id="{885255B9-8838-4F79-9094-50D3E982C7EE}"/>
              </a:ext>
            </a:extLst>
          </p:cNvPr>
          <p:cNvPicPr>
            <a:picLocks noChangeAspect="1"/>
          </p:cNvPicPr>
          <p:nvPr/>
        </p:nvPicPr>
        <p:blipFill rotWithShape="1">
          <a:blip r:embed="rId4"/>
          <a:srcRect l="29330" r="32878" b="63008"/>
          <a:stretch/>
        </p:blipFill>
        <p:spPr>
          <a:xfrm>
            <a:off x="2416077" y="5079040"/>
            <a:ext cx="877722" cy="1378513"/>
          </a:xfrm>
          <a:prstGeom prst="rect">
            <a:avLst/>
          </a:prstGeom>
        </p:spPr>
      </p:pic>
      <p:pic>
        <p:nvPicPr>
          <p:cNvPr id="12" name="Picture 11">
            <a:extLst>
              <a:ext uri="{FF2B5EF4-FFF2-40B4-BE49-F238E27FC236}">
                <a16:creationId xmlns:a16="http://schemas.microsoft.com/office/drawing/2014/main" id="{F63CE67D-7E03-44D8-88B3-E352C361340A}"/>
              </a:ext>
            </a:extLst>
          </p:cNvPr>
          <p:cNvPicPr>
            <a:picLocks noChangeAspect="1"/>
          </p:cNvPicPr>
          <p:nvPr/>
        </p:nvPicPr>
        <p:blipFill rotWithShape="1">
          <a:blip r:embed="rId5"/>
          <a:srcRect l="8095" r="19355" b="58741"/>
          <a:stretch/>
        </p:blipFill>
        <p:spPr>
          <a:xfrm>
            <a:off x="2663290" y="1356996"/>
            <a:ext cx="1040250" cy="965387"/>
          </a:xfrm>
          <a:prstGeom prst="rect">
            <a:avLst/>
          </a:prstGeom>
        </p:spPr>
      </p:pic>
      <p:pic>
        <p:nvPicPr>
          <p:cNvPr id="18" name="Picture 17">
            <a:extLst>
              <a:ext uri="{FF2B5EF4-FFF2-40B4-BE49-F238E27FC236}">
                <a16:creationId xmlns:a16="http://schemas.microsoft.com/office/drawing/2014/main" id="{6B206930-9A2F-49AE-BDC5-C9732FF46651}"/>
              </a:ext>
            </a:extLst>
          </p:cNvPr>
          <p:cNvPicPr>
            <a:picLocks noChangeAspect="1"/>
          </p:cNvPicPr>
          <p:nvPr/>
        </p:nvPicPr>
        <p:blipFill rotWithShape="1">
          <a:blip r:embed="rId6"/>
          <a:srcRect l="22418" t="10563" r="37004" b="48906"/>
          <a:stretch/>
        </p:blipFill>
        <p:spPr>
          <a:xfrm>
            <a:off x="7545473" y="1418607"/>
            <a:ext cx="772998" cy="1150455"/>
          </a:xfrm>
          <a:prstGeom prst="rect">
            <a:avLst/>
          </a:prstGeom>
        </p:spPr>
      </p:pic>
      <p:pic>
        <p:nvPicPr>
          <p:cNvPr id="20" name="Picture 19">
            <a:extLst>
              <a:ext uri="{FF2B5EF4-FFF2-40B4-BE49-F238E27FC236}">
                <a16:creationId xmlns:a16="http://schemas.microsoft.com/office/drawing/2014/main" id="{04B55E66-A19D-4E26-BFDF-8C8F24D53BB2}"/>
              </a:ext>
            </a:extLst>
          </p:cNvPr>
          <p:cNvPicPr>
            <a:picLocks noChangeAspect="1"/>
          </p:cNvPicPr>
          <p:nvPr/>
        </p:nvPicPr>
        <p:blipFill rotWithShape="1">
          <a:blip r:embed="rId7"/>
          <a:srcRect l="35659" r="17668" b="60959"/>
          <a:stretch/>
        </p:blipFill>
        <p:spPr>
          <a:xfrm>
            <a:off x="10284337" y="1255512"/>
            <a:ext cx="772998" cy="1327283"/>
          </a:xfrm>
          <a:prstGeom prst="rect">
            <a:avLst/>
          </a:prstGeom>
        </p:spPr>
      </p:pic>
      <p:pic>
        <p:nvPicPr>
          <p:cNvPr id="22" name="Picture 21">
            <a:extLst>
              <a:ext uri="{FF2B5EF4-FFF2-40B4-BE49-F238E27FC236}">
                <a16:creationId xmlns:a16="http://schemas.microsoft.com/office/drawing/2014/main" id="{BA325BD6-CA03-458F-BFA4-55B8A3325301}"/>
              </a:ext>
            </a:extLst>
          </p:cNvPr>
          <p:cNvPicPr>
            <a:picLocks noChangeAspect="1"/>
          </p:cNvPicPr>
          <p:nvPr/>
        </p:nvPicPr>
        <p:blipFill rotWithShape="1">
          <a:blip r:embed="rId8"/>
          <a:srcRect l="28935" t="-1" r="13123" b="65137"/>
          <a:stretch/>
        </p:blipFill>
        <p:spPr>
          <a:xfrm>
            <a:off x="8843133" y="5463785"/>
            <a:ext cx="1173890" cy="1112483"/>
          </a:xfrm>
          <a:prstGeom prst="rect">
            <a:avLst/>
          </a:prstGeom>
        </p:spPr>
      </p:pic>
      <p:pic>
        <p:nvPicPr>
          <p:cNvPr id="24" name="Picture 23">
            <a:extLst>
              <a:ext uri="{FF2B5EF4-FFF2-40B4-BE49-F238E27FC236}">
                <a16:creationId xmlns:a16="http://schemas.microsoft.com/office/drawing/2014/main" id="{4A3B6A38-43B1-4045-BBC9-1A17AB78B38E}"/>
              </a:ext>
            </a:extLst>
          </p:cNvPr>
          <p:cNvPicPr>
            <a:picLocks noChangeAspect="1"/>
          </p:cNvPicPr>
          <p:nvPr/>
        </p:nvPicPr>
        <p:blipFill rotWithShape="1">
          <a:blip r:embed="rId9"/>
          <a:srcRect t="21000" b="51277"/>
          <a:stretch/>
        </p:blipFill>
        <p:spPr>
          <a:xfrm>
            <a:off x="5967899" y="2372762"/>
            <a:ext cx="1238250" cy="1056238"/>
          </a:xfrm>
          <a:prstGeom prst="rect">
            <a:avLst/>
          </a:prstGeom>
        </p:spPr>
      </p:pic>
      <p:pic>
        <p:nvPicPr>
          <p:cNvPr id="26" name="Picture 25">
            <a:extLst>
              <a:ext uri="{FF2B5EF4-FFF2-40B4-BE49-F238E27FC236}">
                <a16:creationId xmlns:a16="http://schemas.microsoft.com/office/drawing/2014/main" id="{D1DFE81C-86A9-4198-B34D-E31819CACB01}"/>
              </a:ext>
            </a:extLst>
          </p:cNvPr>
          <p:cNvPicPr>
            <a:picLocks noChangeAspect="1"/>
          </p:cNvPicPr>
          <p:nvPr/>
        </p:nvPicPr>
        <p:blipFill rotWithShape="1">
          <a:blip r:embed="rId10"/>
          <a:srcRect r="40264" b="62388"/>
          <a:stretch/>
        </p:blipFill>
        <p:spPr>
          <a:xfrm>
            <a:off x="8422634" y="1814440"/>
            <a:ext cx="1007444" cy="1139512"/>
          </a:xfrm>
          <a:prstGeom prst="rect">
            <a:avLst/>
          </a:prstGeom>
        </p:spPr>
      </p:pic>
      <p:pic>
        <p:nvPicPr>
          <p:cNvPr id="28" name="Picture 27">
            <a:extLst>
              <a:ext uri="{FF2B5EF4-FFF2-40B4-BE49-F238E27FC236}">
                <a16:creationId xmlns:a16="http://schemas.microsoft.com/office/drawing/2014/main" id="{BFF7CB42-EF66-421D-8BBC-BA15720ECA79}"/>
              </a:ext>
            </a:extLst>
          </p:cNvPr>
          <p:cNvPicPr>
            <a:picLocks noChangeAspect="1"/>
          </p:cNvPicPr>
          <p:nvPr/>
        </p:nvPicPr>
        <p:blipFill rotWithShape="1">
          <a:blip r:embed="rId3"/>
          <a:srcRect l="12794" r="16412" b="51229"/>
          <a:stretch/>
        </p:blipFill>
        <p:spPr>
          <a:xfrm>
            <a:off x="4665004" y="4775466"/>
            <a:ext cx="951283" cy="1063461"/>
          </a:xfrm>
          <a:prstGeom prst="rect">
            <a:avLst/>
          </a:prstGeom>
        </p:spPr>
      </p:pic>
      <p:pic>
        <p:nvPicPr>
          <p:cNvPr id="29" name="Picture 28">
            <a:extLst>
              <a:ext uri="{FF2B5EF4-FFF2-40B4-BE49-F238E27FC236}">
                <a16:creationId xmlns:a16="http://schemas.microsoft.com/office/drawing/2014/main" id="{7713C348-0C3F-49A5-BA3C-680DF59D7B8B}"/>
              </a:ext>
            </a:extLst>
          </p:cNvPr>
          <p:cNvPicPr>
            <a:picLocks noChangeAspect="1"/>
          </p:cNvPicPr>
          <p:nvPr/>
        </p:nvPicPr>
        <p:blipFill rotWithShape="1">
          <a:blip r:embed="rId11"/>
          <a:srcRect l="41228" b="41014"/>
          <a:stretch/>
        </p:blipFill>
        <p:spPr>
          <a:xfrm>
            <a:off x="3802149" y="5566191"/>
            <a:ext cx="1000495" cy="1063461"/>
          </a:xfrm>
          <a:prstGeom prst="rect">
            <a:avLst/>
          </a:prstGeom>
        </p:spPr>
      </p:pic>
      <p:pic>
        <p:nvPicPr>
          <p:cNvPr id="30" name="Picture 29">
            <a:extLst>
              <a:ext uri="{FF2B5EF4-FFF2-40B4-BE49-F238E27FC236}">
                <a16:creationId xmlns:a16="http://schemas.microsoft.com/office/drawing/2014/main" id="{E6F9883B-EEC5-4979-83B5-23CB976005C9}"/>
              </a:ext>
            </a:extLst>
          </p:cNvPr>
          <p:cNvPicPr>
            <a:picLocks noChangeAspect="1"/>
          </p:cNvPicPr>
          <p:nvPr/>
        </p:nvPicPr>
        <p:blipFill rotWithShape="1">
          <a:blip r:embed="rId5"/>
          <a:srcRect l="8095" r="19355" b="58741"/>
          <a:stretch/>
        </p:blipFill>
        <p:spPr>
          <a:xfrm>
            <a:off x="5944176" y="5475916"/>
            <a:ext cx="1040250" cy="965387"/>
          </a:xfrm>
          <a:prstGeom prst="rect">
            <a:avLst/>
          </a:prstGeom>
        </p:spPr>
      </p:pic>
      <p:pic>
        <p:nvPicPr>
          <p:cNvPr id="33" name="Picture 32">
            <a:extLst>
              <a:ext uri="{FF2B5EF4-FFF2-40B4-BE49-F238E27FC236}">
                <a16:creationId xmlns:a16="http://schemas.microsoft.com/office/drawing/2014/main" id="{FFAE1E7D-8729-472F-8384-0AD3C85544CB}"/>
              </a:ext>
            </a:extLst>
          </p:cNvPr>
          <p:cNvPicPr>
            <a:picLocks noChangeAspect="1"/>
          </p:cNvPicPr>
          <p:nvPr/>
        </p:nvPicPr>
        <p:blipFill rotWithShape="1">
          <a:blip r:embed="rId9"/>
          <a:srcRect t="21000" b="51277"/>
          <a:stretch/>
        </p:blipFill>
        <p:spPr>
          <a:xfrm>
            <a:off x="7393967" y="4902371"/>
            <a:ext cx="1238250" cy="1056238"/>
          </a:xfrm>
          <a:prstGeom prst="rect">
            <a:avLst/>
          </a:prstGeom>
        </p:spPr>
      </p:pic>
      <p:pic>
        <p:nvPicPr>
          <p:cNvPr id="27" name="Picture 26">
            <a:extLst>
              <a:ext uri="{FF2B5EF4-FFF2-40B4-BE49-F238E27FC236}">
                <a16:creationId xmlns:a16="http://schemas.microsoft.com/office/drawing/2014/main" id="{5C5900FD-38E9-453A-80C0-7D62992B54CC}"/>
              </a:ext>
            </a:extLst>
          </p:cNvPr>
          <p:cNvPicPr>
            <a:picLocks noChangeAspect="1"/>
          </p:cNvPicPr>
          <p:nvPr/>
        </p:nvPicPr>
        <p:blipFill rotWithShape="1">
          <a:blip r:embed="rId3"/>
          <a:srcRect l="12794" r="16412" b="51229"/>
          <a:stretch/>
        </p:blipFill>
        <p:spPr>
          <a:xfrm>
            <a:off x="971311" y="5262578"/>
            <a:ext cx="951283" cy="1063461"/>
          </a:xfrm>
          <a:prstGeom prst="rect">
            <a:avLst/>
          </a:prstGeom>
        </p:spPr>
      </p:pic>
      <p:pic>
        <p:nvPicPr>
          <p:cNvPr id="32" name="Picture 31">
            <a:extLst>
              <a:ext uri="{FF2B5EF4-FFF2-40B4-BE49-F238E27FC236}">
                <a16:creationId xmlns:a16="http://schemas.microsoft.com/office/drawing/2014/main" id="{E8355F4B-9FCC-49F5-8FD9-E04C718BF60C}"/>
              </a:ext>
            </a:extLst>
          </p:cNvPr>
          <p:cNvPicPr>
            <a:picLocks noChangeAspect="1"/>
          </p:cNvPicPr>
          <p:nvPr/>
        </p:nvPicPr>
        <p:blipFill rotWithShape="1">
          <a:blip r:embed="rId3"/>
          <a:srcRect l="12794" r="16412" b="51229"/>
          <a:stretch/>
        </p:blipFill>
        <p:spPr>
          <a:xfrm>
            <a:off x="10192882" y="5332734"/>
            <a:ext cx="951283" cy="1063461"/>
          </a:xfrm>
          <a:prstGeom prst="rect">
            <a:avLst/>
          </a:prstGeom>
        </p:spPr>
      </p:pic>
      <p:pic>
        <p:nvPicPr>
          <p:cNvPr id="34" name="Picture 33">
            <a:extLst>
              <a:ext uri="{FF2B5EF4-FFF2-40B4-BE49-F238E27FC236}">
                <a16:creationId xmlns:a16="http://schemas.microsoft.com/office/drawing/2014/main" id="{C1BB5D78-C86E-4080-BFA6-1167BC50F652}"/>
              </a:ext>
            </a:extLst>
          </p:cNvPr>
          <p:cNvPicPr>
            <a:picLocks noChangeAspect="1"/>
          </p:cNvPicPr>
          <p:nvPr/>
        </p:nvPicPr>
        <p:blipFill>
          <a:blip r:embed="rId12"/>
          <a:stretch>
            <a:fillRect/>
          </a:stretch>
        </p:blipFill>
        <p:spPr>
          <a:xfrm>
            <a:off x="3556081" y="2230274"/>
            <a:ext cx="1118736" cy="917364"/>
          </a:xfrm>
          <a:prstGeom prst="rect">
            <a:avLst/>
          </a:prstGeom>
        </p:spPr>
      </p:pic>
    </p:spTree>
    <p:extLst>
      <p:ext uri="{BB962C8B-B14F-4D97-AF65-F5344CB8AC3E}">
        <p14:creationId xmlns:p14="http://schemas.microsoft.com/office/powerpoint/2010/main" val="23351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4.98733E-18 L 0.01771 0.19769 " pathEditMode="relative" rAng="0" ptsTypes="AA">
                                      <p:cBhvr>
                                        <p:cTn id="6" dur="2000" fill="hold"/>
                                        <p:tgtEl>
                                          <p:spTgt spid="20"/>
                                        </p:tgtEl>
                                        <p:attrNameLst>
                                          <p:attrName>ppt_x</p:attrName>
                                          <p:attrName>ppt_y</p:attrName>
                                        </p:attrNameLst>
                                      </p:cBhvr>
                                      <p:rCtr x="977" y="9815"/>
                                    </p:animMotion>
                                  </p:childTnLst>
                                </p:cTn>
                              </p:par>
                              <p:par>
                                <p:cTn id="7" presetID="42" presetClass="path" presetSubtype="0" accel="50000" decel="50000" fill="hold" nodeType="withEffect">
                                  <p:stCondLst>
                                    <p:cond delay="0"/>
                                  </p:stCondLst>
                                  <p:childTnLst>
                                    <p:animMotion origin="layout" path="M 0.00079 -0.00139 L 0.65964 -0.17176 " pathEditMode="relative" rAng="0" ptsTypes="AA">
                                      <p:cBhvr>
                                        <p:cTn id="8" dur="2000" fill="hold"/>
                                        <p:tgtEl>
                                          <p:spTgt spid="10"/>
                                        </p:tgtEl>
                                        <p:attrNameLst>
                                          <p:attrName>ppt_x</p:attrName>
                                          <p:attrName>ppt_y</p:attrName>
                                        </p:attrNameLst>
                                      </p:cBhvr>
                                      <p:rCtr x="32943" y="-8519"/>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078 2.22222E-6 L 0.02448 -0.21505 " pathEditMode="relative" rAng="0" ptsTypes="AA">
                                      <p:cBhvr>
                                        <p:cTn id="12" dur="2000" fill="hold"/>
                                        <p:tgtEl>
                                          <p:spTgt spid="22"/>
                                        </p:tgtEl>
                                        <p:attrNameLst>
                                          <p:attrName>ppt_x</p:attrName>
                                          <p:attrName>ppt_y</p:attrName>
                                        </p:attrNameLst>
                                      </p:cBhvr>
                                      <p:rCtr x="1263" y="-10764"/>
                                    </p:animMotion>
                                  </p:childTnLst>
                                </p:cTn>
                              </p:par>
                              <p:par>
                                <p:cTn id="13" presetID="42" presetClass="path" presetSubtype="0" accel="50000" decel="50000" fill="hold" nodeType="withEffect">
                                  <p:stCondLst>
                                    <p:cond delay="0"/>
                                  </p:stCondLst>
                                  <p:childTnLst>
                                    <p:animMotion origin="layout" path="M 2.08333E-6 -4.81481E-6 L 0.05156 0.14421 " pathEditMode="relative" rAng="0" ptsTypes="AA">
                                      <p:cBhvr>
                                        <p:cTn id="14" dur="2000" fill="hold"/>
                                        <p:tgtEl>
                                          <p:spTgt spid="26"/>
                                        </p:tgtEl>
                                        <p:attrNameLst>
                                          <p:attrName>ppt_x</p:attrName>
                                          <p:attrName>ppt_y</p:attrName>
                                        </p:attrNameLst>
                                      </p:cBhvr>
                                      <p:rCtr x="2370" y="729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54167E-6 2.59259E-6 L 0.14675 0.07708 " pathEditMode="relative" rAng="0" ptsTypes="AA">
                                      <p:cBhvr>
                                        <p:cTn id="18" dur="2000" fill="hold"/>
                                        <p:tgtEl>
                                          <p:spTgt spid="24"/>
                                        </p:tgtEl>
                                        <p:attrNameLst>
                                          <p:attrName>ppt_x</p:attrName>
                                          <p:attrName>ppt_y</p:attrName>
                                        </p:attrNameLst>
                                      </p:cBhvr>
                                      <p:rCtr x="7357" y="3681"/>
                                    </p:animMotion>
                                  </p:childTnLst>
                                </p:cTn>
                              </p:par>
                              <p:par>
                                <p:cTn id="19" presetID="42" presetClass="path" presetSubtype="0" accel="50000" decel="50000" fill="hold" nodeType="withEffect">
                                  <p:stCondLst>
                                    <p:cond delay="0"/>
                                  </p:stCondLst>
                                  <p:childTnLst>
                                    <p:animMotion origin="layout" path="M -1.45833E-6 4.44444E-6 L 0.03125 -0.11783 " pathEditMode="relative" rAng="0" ptsTypes="AA">
                                      <p:cBhvr>
                                        <p:cTn id="20" dur="2000" fill="hold"/>
                                        <p:tgtEl>
                                          <p:spTgt spid="33"/>
                                        </p:tgtEl>
                                        <p:attrNameLst>
                                          <p:attrName>ppt_x</p:attrName>
                                          <p:attrName>ppt_y</p:attrName>
                                        </p:attrNameLst>
                                      </p:cBhvr>
                                      <p:rCtr x="1563" y="-5972"/>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45833E-6 -4.44444E-6 L -0.06302 0.20185 " pathEditMode="relative" rAng="0" ptsTypes="AA">
                                      <p:cBhvr>
                                        <p:cTn id="24" dur="2000" fill="hold"/>
                                        <p:tgtEl>
                                          <p:spTgt spid="18"/>
                                        </p:tgtEl>
                                        <p:attrNameLst>
                                          <p:attrName>ppt_x</p:attrName>
                                          <p:attrName>ppt_y</p:attrName>
                                        </p:attrNameLst>
                                      </p:cBhvr>
                                      <p:rCtr x="-3177" y="9907"/>
                                    </p:animMotion>
                                  </p:childTnLst>
                                </p:cTn>
                              </p:par>
                              <p:par>
                                <p:cTn id="25" presetID="42" presetClass="path" presetSubtype="0" accel="50000" decel="50000" fill="hold" nodeType="withEffect">
                                  <p:stCondLst>
                                    <p:cond delay="0"/>
                                  </p:stCondLst>
                                  <p:childTnLst>
                                    <p:animMotion origin="layout" path="M 0.00079 -0.00417 L 0.23894 -0.21042 " pathEditMode="relative" rAng="0" ptsTypes="AA">
                                      <p:cBhvr>
                                        <p:cTn id="26" dur="2000" fill="hold"/>
                                        <p:tgtEl>
                                          <p:spTgt spid="29"/>
                                        </p:tgtEl>
                                        <p:attrNameLst>
                                          <p:attrName>ppt_x</p:attrName>
                                          <p:attrName>ppt_y</p:attrName>
                                        </p:attrNameLst>
                                      </p:cBhvr>
                                      <p:rCtr x="11901" y="-1032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79167E-6 1.85185E-6 L 0.22226 0.24074 " pathEditMode="relative" rAng="0" ptsTypes="AA">
                                      <p:cBhvr>
                                        <p:cTn id="30" dur="2000" fill="hold"/>
                                        <p:tgtEl>
                                          <p:spTgt spid="12"/>
                                        </p:tgtEl>
                                        <p:attrNameLst>
                                          <p:attrName>ppt_x</p:attrName>
                                          <p:attrName>ppt_y</p:attrName>
                                        </p:attrNameLst>
                                      </p:cBhvr>
                                      <p:rCtr x="11198" y="12106"/>
                                    </p:animMotion>
                                  </p:childTnLst>
                                </p:cTn>
                              </p:par>
                              <p:par>
                                <p:cTn id="31" presetID="42" presetClass="path" presetSubtype="0" accel="50000" decel="50000" fill="hold" nodeType="withEffect">
                                  <p:stCondLst>
                                    <p:cond delay="0"/>
                                  </p:stCondLst>
                                  <p:childTnLst>
                                    <p:animMotion origin="layout" path="M -2.08333E-7 1.11022E-16 L -0.04349 -0.19769 " pathEditMode="relative" rAng="0" ptsTypes="AA">
                                      <p:cBhvr>
                                        <p:cTn id="32" dur="2000" fill="hold"/>
                                        <p:tgtEl>
                                          <p:spTgt spid="30"/>
                                        </p:tgtEl>
                                        <p:attrNameLst>
                                          <p:attrName>ppt_x</p:attrName>
                                          <p:attrName>ppt_y</p:attrName>
                                        </p:attrNameLst>
                                      </p:cBhvr>
                                      <p:rCtr x="-2240" y="-9884"/>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29167E-6 5.20417E-18 L 0.22461 0.1456 " pathEditMode="relative" rAng="0" ptsTypes="AA">
                                      <p:cBhvr>
                                        <p:cTn id="36" dur="2000" fill="hold"/>
                                        <p:tgtEl>
                                          <p:spTgt spid="6"/>
                                        </p:tgtEl>
                                        <p:attrNameLst>
                                          <p:attrName>ppt_x</p:attrName>
                                          <p:attrName>ppt_y</p:attrName>
                                        </p:attrNameLst>
                                      </p:cBhvr>
                                      <p:rCtr x="11211" y="7083"/>
                                    </p:animMotion>
                                  </p:childTnLst>
                                </p:cTn>
                              </p:par>
                              <p:par>
                                <p:cTn id="37" presetID="42" presetClass="path" presetSubtype="0" accel="50000" decel="50000" fill="hold" nodeType="withEffect">
                                  <p:stCondLst>
                                    <p:cond delay="0"/>
                                  </p:stCondLst>
                                  <p:childTnLst>
                                    <p:animMotion origin="layout" path="M 4.58333E-6 3.7037E-6 L -0.03815 -0.09907 " pathEditMode="relative" rAng="0" ptsTypes="AA">
                                      <p:cBhvr>
                                        <p:cTn id="38" dur="2000" fill="hold"/>
                                        <p:tgtEl>
                                          <p:spTgt spid="28"/>
                                        </p:tgtEl>
                                        <p:attrNameLst>
                                          <p:attrName>ppt_x</p:attrName>
                                          <p:attrName>ppt_y</p:attrName>
                                        </p:attrNameLst>
                                      </p:cBhvr>
                                      <p:rCtr x="-1940" y="-513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312 -0.00139 L -0.57773 -0.03958 " pathEditMode="relative" rAng="0" ptsTypes="AA">
                                      <p:cBhvr>
                                        <p:cTn id="42" dur="2000" fill="hold"/>
                                        <p:tgtEl>
                                          <p:spTgt spid="32"/>
                                        </p:tgtEl>
                                        <p:attrNameLst>
                                          <p:attrName>ppt_x</p:attrName>
                                          <p:attrName>ppt_y</p:attrName>
                                        </p:attrNameLst>
                                      </p:cBhvr>
                                      <p:rCtr x="-28737" y="-1921"/>
                                    </p:animMotion>
                                  </p:childTnLst>
                                </p:cTn>
                              </p:par>
                              <p:par>
                                <p:cTn id="43" presetID="42" presetClass="path" presetSubtype="0" accel="50000" decel="50000" fill="hold" nodeType="withEffect">
                                  <p:stCondLst>
                                    <p:cond delay="0"/>
                                  </p:stCondLst>
                                  <p:childTnLst>
                                    <p:animMotion origin="layout" path="M 0.00078 -0.00139 L 0.10768 0.04606 " pathEditMode="relative" rAng="0" ptsTypes="AA">
                                      <p:cBhvr>
                                        <p:cTn id="44" dur="2000" fill="hold"/>
                                        <p:tgtEl>
                                          <p:spTgt spid="27"/>
                                        </p:tgtEl>
                                        <p:attrNameLst>
                                          <p:attrName>ppt_x</p:attrName>
                                          <p:attrName>ppt_y</p:attrName>
                                        </p:attrNameLst>
                                      </p:cBhvr>
                                      <p:rCtr x="5339" y="2361"/>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0.00156 -0.00278 L -0.20833 0.06412 " pathEditMode="relative" rAng="0" ptsTypes="AA">
                                      <p:cBhvr>
                                        <p:cTn id="48" dur="2000" fill="hold"/>
                                        <p:tgtEl>
                                          <p:spTgt spid="34"/>
                                        </p:tgtEl>
                                        <p:attrNameLst>
                                          <p:attrName>ppt_x</p:attrName>
                                          <p:attrName>ppt_y</p:attrName>
                                        </p:attrNameLst>
                                      </p:cBhvr>
                                      <p:rCtr x="-10495"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3">
            <a:extLst>
              <a:ext uri="{FF2B5EF4-FFF2-40B4-BE49-F238E27FC236}">
                <a16:creationId xmlns:a16="http://schemas.microsoft.com/office/drawing/2014/main" id="{FCF28899-6AB0-4688-B443-F279D825AFB9}"/>
              </a:ext>
            </a:extLst>
          </p:cNvPr>
          <p:cNvGraphicFramePr>
            <a:graphicFrameLocks/>
          </p:cNvGraphicFramePr>
          <p:nvPr/>
        </p:nvGraphicFramePr>
        <p:xfrm>
          <a:off x="676275" y="3782598"/>
          <a:ext cx="10753726" cy="2944625"/>
        </p:xfrm>
        <a:graphic>
          <a:graphicData uri="http://schemas.openxmlformats.org/drawingml/2006/table">
            <a:tbl>
              <a:tblPr firstRow="1" bandRow="1">
                <a:tableStyleId>{5C22544A-7EE6-4342-B048-85BDC9FD1C3A}</a:tableStyleId>
              </a:tblPr>
              <a:tblGrid>
                <a:gridCol w="10753726">
                  <a:extLst>
                    <a:ext uri="{9D8B030D-6E8A-4147-A177-3AD203B41FA5}">
                      <a16:colId xmlns:a16="http://schemas.microsoft.com/office/drawing/2014/main" val="1875849192"/>
                    </a:ext>
                  </a:extLst>
                </a:gridCol>
              </a:tblGrid>
              <a:tr h="529551">
                <a:tc>
                  <a:txBody>
                    <a:bodyPr/>
                    <a:lstStyle/>
                    <a:p>
                      <a:pPr algn="l"/>
                      <a:r>
                        <a:rPr lang="en-US" sz="2800" dirty="0"/>
                        <a:t>Control</a:t>
                      </a:r>
                    </a:p>
                  </a:txBody>
                  <a:tcPr/>
                </a:tc>
                <a:extLst>
                  <a:ext uri="{0D108BD9-81ED-4DB2-BD59-A6C34878D82A}">
                    <a16:rowId xmlns:a16="http://schemas.microsoft.com/office/drawing/2014/main" val="3941212730"/>
                  </a:ext>
                </a:extLst>
              </a:tr>
              <a:tr h="2415074">
                <a:tc>
                  <a:txBody>
                    <a:bodyPr/>
                    <a:lstStyle/>
                    <a:p>
                      <a:pPr algn="ctr"/>
                      <a:endParaRPr lang="en-US" sz="2800" dirty="0"/>
                    </a:p>
                  </a:txBody>
                  <a:tcPr/>
                </a:tc>
                <a:extLst>
                  <a:ext uri="{0D108BD9-81ED-4DB2-BD59-A6C34878D82A}">
                    <a16:rowId xmlns:a16="http://schemas.microsoft.com/office/drawing/2014/main" val="4129568276"/>
                  </a:ext>
                </a:extLst>
              </a:tr>
            </a:tbl>
          </a:graphicData>
        </a:graphic>
      </p:graphicFrame>
      <p:sp>
        <p:nvSpPr>
          <p:cNvPr id="2" name="Title 1">
            <a:extLst>
              <a:ext uri="{FF2B5EF4-FFF2-40B4-BE49-F238E27FC236}">
                <a16:creationId xmlns:a16="http://schemas.microsoft.com/office/drawing/2014/main" id="{8C79C7D6-C1EE-453C-9A69-5DE4B3F5326D}"/>
              </a:ext>
            </a:extLst>
          </p:cNvPr>
          <p:cNvSpPr>
            <a:spLocks noGrp="1"/>
          </p:cNvSpPr>
          <p:nvPr>
            <p:ph type="title"/>
          </p:nvPr>
        </p:nvSpPr>
        <p:spPr>
          <a:xfrm>
            <a:off x="657224" y="9842"/>
            <a:ext cx="10772775" cy="828132"/>
          </a:xfrm>
        </p:spPr>
        <p:txBody>
          <a:bodyPr/>
          <a:lstStyle/>
          <a:p>
            <a:r>
              <a:rPr lang="en-US" dirty="0"/>
              <a:t>Matching	</a:t>
            </a:r>
            <a:r>
              <a:rPr lang="en-US" sz="2800" dirty="0"/>
              <a:t>(An Example)</a:t>
            </a:r>
            <a:endParaRPr lang="en-US" dirty="0"/>
          </a:p>
        </p:txBody>
      </p:sp>
      <p:graphicFrame>
        <p:nvGraphicFramePr>
          <p:cNvPr id="4" name="Content Placeholder 3">
            <a:extLst>
              <a:ext uri="{FF2B5EF4-FFF2-40B4-BE49-F238E27FC236}">
                <a16:creationId xmlns:a16="http://schemas.microsoft.com/office/drawing/2014/main" id="{DDEAA75F-D5C2-4FD5-B7C3-00DE8D4055E7}"/>
              </a:ext>
            </a:extLst>
          </p:cNvPr>
          <p:cNvGraphicFramePr>
            <a:graphicFrameLocks noGrp="1"/>
          </p:cNvGraphicFramePr>
          <p:nvPr>
            <p:ph idx="1"/>
          </p:nvPr>
        </p:nvGraphicFramePr>
        <p:xfrm>
          <a:off x="676275" y="837973"/>
          <a:ext cx="10753726" cy="2944625"/>
        </p:xfrm>
        <a:graphic>
          <a:graphicData uri="http://schemas.openxmlformats.org/drawingml/2006/table">
            <a:tbl>
              <a:tblPr firstRow="1" bandRow="1">
                <a:tableStyleId>{5C22544A-7EE6-4342-B048-85BDC9FD1C3A}</a:tableStyleId>
              </a:tblPr>
              <a:tblGrid>
                <a:gridCol w="10753726">
                  <a:extLst>
                    <a:ext uri="{9D8B030D-6E8A-4147-A177-3AD203B41FA5}">
                      <a16:colId xmlns:a16="http://schemas.microsoft.com/office/drawing/2014/main" val="1875849192"/>
                    </a:ext>
                  </a:extLst>
                </a:gridCol>
              </a:tblGrid>
              <a:tr h="529551">
                <a:tc>
                  <a:txBody>
                    <a:bodyPr/>
                    <a:lstStyle/>
                    <a:p>
                      <a:pPr algn="l"/>
                      <a:r>
                        <a:rPr lang="en-US" sz="2800" dirty="0"/>
                        <a:t>Treated</a:t>
                      </a:r>
                    </a:p>
                  </a:txBody>
                  <a:tcPr/>
                </a:tc>
                <a:extLst>
                  <a:ext uri="{0D108BD9-81ED-4DB2-BD59-A6C34878D82A}">
                    <a16:rowId xmlns:a16="http://schemas.microsoft.com/office/drawing/2014/main" val="3941212730"/>
                  </a:ext>
                </a:extLst>
              </a:tr>
              <a:tr h="2415074">
                <a:tc>
                  <a:txBody>
                    <a:bodyPr/>
                    <a:lstStyle/>
                    <a:p>
                      <a:pPr algn="ctr"/>
                      <a:endParaRPr lang="en-US" sz="2800" dirty="0"/>
                    </a:p>
                  </a:txBody>
                  <a:tcPr/>
                </a:tc>
                <a:extLst>
                  <a:ext uri="{0D108BD9-81ED-4DB2-BD59-A6C34878D82A}">
                    <a16:rowId xmlns:a16="http://schemas.microsoft.com/office/drawing/2014/main" val="4129568276"/>
                  </a:ext>
                </a:extLst>
              </a:tr>
            </a:tbl>
          </a:graphicData>
        </a:graphic>
      </p:graphicFrame>
      <p:pic>
        <p:nvPicPr>
          <p:cNvPr id="6" name="Picture 5">
            <a:extLst>
              <a:ext uri="{FF2B5EF4-FFF2-40B4-BE49-F238E27FC236}">
                <a16:creationId xmlns:a16="http://schemas.microsoft.com/office/drawing/2014/main" id="{CAA22B77-0E86-494B-8E36-FD5922407737}"/>
              </a:ext>
            </a:extLst>
          </p:cNvPr>
          <p:cNvPicPr>
            <a:picLocks noChangeAspect="1"/>
          </p:cNvPicPr>
          <p:nvPr/>
        </p:nvPicPr>
        <p:blipFill rotWithShape="1">
          <a:blip r:embed="rId3"/>
          <a:srcRect l="12794" r="16412" b="51229"/>
          <a:stretch/>
        </p:blipFill>
        <p:spPr>
          <a:xfrm>
            <a:off x="4177930" y="2920027"/>
            <a:ext cx="951283" cy="1063461"/>
          </a:xfrm>
          <a:prstGeom prst="rect">
            <a:avLst/>
          </a:prstGeom>
        </p:spPr>
      </p:pic>
      <p:pic>
        <p:nvPicPr>
          <p:cNvPr id="10" name="Picture 9">
            <a:extLst>
              <a:ext uri="{FF2B5EF4-FFF2-40B4-BE49-F238E27FC236}">
                <a16:creationId xmlns:a16="http://schemas.microsoft.com/office/drawing/2014/main" id="{885255B9-8838-4F79-9094-50D3E982C7EE}"/>
              </a:ext>
            </a:extLst>
          </p:cNvPr>
          <p:cNvPicPr>
            <a:picLocks noChangeAspect="1"/>
          </p:cNvPicPr>
          <p:nvPr/>
        </p:nvPicPr>
        <p:blipFill rotWithShape="1">
          <a:blip r:embed="rId4"/>
          <a:srcRect l="29330" r="32878" b="63008"/>
          <a:stretch/>
        </p:blipFill>
        <p:spPr>
          <a:xfrm>
            <a:off x="10450215" y="3902920"/>
            <a:ext cx="877722" cy="1378513"/>
          </a:xfrm>
          <a:prstGeom prst="rect">
            <a:avLst/>
          </a:prstGeom>
        </p:spPr>
      </p:pic>
      <p:pic>
        <p:nvPicPr>
          <p:cNvPr id="12" name="Picture 11">
            <a:extLst>
              <a:ext uri="{FF2B5EF4-FFF2-40B4-BE49-F238E27FC236}">
                <a16:creationId xmlns:a16="http://schemas.microsoft.com/office/drawing/2014/main" id="{F63CE67D-7E03-44D8-88B3-E352C361340A}"/>
              </a:ext>
            </a:extLst>
          </p:cNvPr>
          <p:cNvPicPr>
            <a:picLocks noChangeAspect="1"/>
          </p:cNvPicPr>
          <p:nvPr/>
        </p:nvPicPr>
        <p:blipFill rotWithShape="1">
          <a:blip r:embed="rId5"/>
          <a:srcRect l="8095" r="19355" b="58741"/>
          <a:stretch/>
        </p:blipFill>
        <p:spPr>
          <a:xfrm>
            <a:off x="5377541" y="3008576"/>
            <a:ext cx="1040250" cy="965387"/>
          </a:xfrm>
          <a:prstGeom prst="rect">
            <a:avLst/>
          </a:prstGeom>
        </p:spPr>
      </p:pic>
      <p:pic>
        <p:nvPicPr>
          <p:cNvPr id="14" name="Picture 13">
            <a:extLst>
              <a:ext uri="{FF2B5EF4-FFF2-40B4-BE49-F238E27FC236}">
                <a16:creationId xmlns:a16="http://schemas.microsoft.com/office/drawing/2014/main" id="{943D7DC2-4B18-4478-AA0D-611F348B7126}"/>
              </a:ext>
            </a:extLst>
          </p:cNvPr>
          <p:cNvPicPr>
            <a:picLocks noChangeAspect="1"/>
          </p:cNvPicPr>
          <p:nvPr/>
        </p:nvPicPr>
        <p:blipFill>
          <a:blip r:embed="rId6"/>
          <a:stretch>
            <a:fillRect/>
          </a:stretch>
        </p:blipFill>
        <p:spPr>
          <a:xfrm>
            <a:off x="1014045" y="2673869"/>
            <a:ext cx="1118736" cy="917364"/>
          </a:xfrm>
          <a:prstGeom prst="rect">
            <a:avLst/>
          </a:prstGeom>
        </p:spPr>
      </p:pic>
      <p:pic>
        <p:nvPicPr>
          <p:cNvPr id="18" name="Picture 17">
            <a:extLst>
              <a:ext uri="{FF2B5EF4-FFF2-40B4-BE49-F238E27FC236}">
                <a16:creationId xmlns:a16="http://schemas.microsoft.com/office/drawing/2014/main" id="{6B206930-9A2F-49AE-BDC5-C9732FF46651}"/>
              </a:ext>
            </a:extLst>
          </p:cNvPr>
          <p:cNvPicPr>
            <a:picLocks noChangeAspect="1"/>
          </p:cNvPicPr>
          <p:nvPr/>
        </p:nvPicPr>
        <p:blipFill rotWithShape="1">
          <a:blip r:embed="rId7"/>
          <a:srcRect l="22418" t="10563" r="37004" b="48906"/>
          <a:stretch/>
        </p:blipFill>
        <p:spPr>
          <a:xfrm>
            <a:off x="6779715" y="2796808"/>
            <a:ext cx="772998" cy="1150455"/>
          </a:xfrm>
          <a:prstGeom prst="rect">
            <a:avLst/>
          </a:prstGeom>
        </p:spPr>
      </p:pic>
      <p:pic>
        <p:nvPicPr>
          <p:cNvPr id="20" name="Picture 19">
            <a:extLst>
              <a:ext uri="{FF2B5EF4-FFF2-40B4-BE49-F238E27FC236}">
                <a16:creationId xmlns:a16="http://schemas.microsoft.com/office/drawing/2014/main" id="{04B55E66-A19D-4E26-BFDF-8C8F24D53BB2}"/>
              </a:ext>
            </a:extLst>
          </p:cNvPr>
          <p:cNvPicPr>
            <a:picLocks noChangeAspect="1"/>
          </p:cNvPicPr>
          <p:nvPr/>
        </p:nvPicPr>
        <p:blipFill rotWithShape="1">
          <a:blip r:embed="rId8"/>
          <a:srcRect l="35659" r="17668" b="60959"/>
          <a:stretch/>
        </p:blipFill>
        <p:spPr>
          <a:xfrm>
            <a:off x="10502577" y="2609037"/>
            <a:ext cx="772998" cy="1327283"/>
          </a:xfrm>
          <a:prstGeom prst="rect">
            <a:avLst/>
          </a:prstGeom>
        </p:spPr>
      </p:pic>
      <p:pic>
        <p:nvPicPr>
          <p:cNvPr id="22" name="Picture 21">
            <a:extLst>
              <a:ext uri="{FF2B5EF4-FFF2-40B4-BE49-F238E27FC236}">
                <a16:creationId xmlns:a16="http://schemas.microsoft.com/office/drawing/2014/main" id="{BA325BD6-CA03-458F-BFA4-55B8A3325301}"/>
              </a:ext>
            </a:extLst>
          </p:cNvPr>
          <p:cNvPicPr>
            <a:picLocks noChangeAspect="1"/>
          </p:cNvPicPr>
          <p:nvPr/>
        </p:nvPicPr>
        <p:blipFill rotWithShape="1">
          <a:blip r:embed="rId9"/>
          <a:srcRect l="28935" t="-1" r="13123" b="65137"/>
          <a:stretch/>
        </p:blipFill>
        <p:spPr>
          <a:xfrm>
            <a:off x="9140264" y="3989018"/>
            <a:ext cx="1173890" cy="1112483"/>
          </a:xfrm>
          <a:prstGeom prst="rect">
            <a:avLst/>
          </a:prstGeom>
        </p:spPr>
      </p:pic>
      <p:pic>
        <p:nvPicPr>
          <p:cNvPr id="24" name="Picture 23">
            <a:extLst>
              <a:ext uri="{FF2B5EF4-FFF2-40B4-BE49-F238E27FC236}">
                <a16:creationId xmlns:a16="http://schemas.microsoft.com/office/drawing/2014/main" id="{4A3B6A38-43B1-4045-BBC9-1A17AB78B38E}"/>
              </a:ext>
            </a:extLst>
          </p:cNvPr>
          <p:cNvPicPr>
            <a:picLocks noChangeAspect="1"/>
          </p:cNvPicPr>
          <p:nvPr/>
        </p:nvPicPr>
        <p:blipFill rotWithShape="1">
          <a:blip r:embed="rId10"/>
          <a:srcRect t="21000" b="51277"/>
          <a:stretch/>
        </p:blipFill>
        <p:spPr>
          <a:xfrm>
            <a:off x="7762263" y="2900881"/>
            <a:ext cx="1238250" cy="1056238"/>
          </a:xfrm>
          <a:prstGeom prst="rect">
            <a:avLst/>
          </a:prstGeom>
        </p:spPr>
      </p:pic>
      <p:pic>
        <p:nvPicPr>
          <p:cNvPr id="26" name="Picture 25">
            <a:extLst>
              <a:ext uri="{FF2B5EF4-FFF2-40B4-BE49-F238E27FC236}">
                <a16:creationId xmlns:a16="http://schemas.microsoft.com/office/drawing/2014/main" id="{D1DFE81C-86A9-4198-B34D-E31819CACB01}"/>
              </a:ext>
            </a:extLst>
          </p:cNvPr>
          <p:cNvPicPr>
            <a:picLocks noChangeAspect="1"/>
          </p:cNvPicPr>
          <p:nvPr/>
        </p:nvPicPr>
        <p:blipFill rotWithShape="1">
          <a:blip r:embed="rId11"/>
          <a:srcRect r="40264" b="62388"/>
          <a:stretch/>
        </p:blipFill>
        <p:spPr>
          <a:xfrm>
            <a:off x="9051775" y="2796808"/>
            <a:ext cx="1007444" cy="1139512"/>
          </a:xfrm>
          <a:prstGeom prst="rect">
            <a:avLst/>
          </a:prstGeom>
        </p:spPr>
      </p:pic>
      <p:pic>
        <p:nvPicPr>
          <p:cNvPr id="28" name="Picture 27">
            <a:extLst>
              <a:ext uri="{FF2B5EF4-FFF2-40B4-BE49-F238E27FC236}">
                <a16:creationId xmlns:a16="http://schemas.microsoft.com/office/drawing/2014/main" id="{BFF7CB42-EF66-421D-8BBC-BA15720ECA79}"/>
              </a:ext>
            </a:extLst>
          </p:cNvPr>
          <p:cNvPicPr>
            <a:picLocks noChangeAspect="1"/>
          </p:cNvPicPr>
          <p:nvPr/>
        </p:nvPicPr>
        <p:blipFill rotWithShape="1">
          <a:blip r:embed="rId3"/>
          <a:srcRect l="12794" r="16412" b="51229"/>
          <a:stretch/>
        </p:blipFill>
        <p:spPr>
          <a:xfrm>
            <a:off x="4195543" y="4093588"/>
            <a:ext cx="951283" cy="1063461"/>
          </a:xfrm>
          <a:prstGeom prst="rect">
            <a:avLst/>
          </a:prstGeom>
        </p:spPr>
      </p:pic>
      <p:pic>
        <p:nvPicPr>
          <p:cNvPr id="29" name="Picture 28">
            <a:extLst>
              <a:ext uri="{FF2B5EF4-FFF2-40B4-BE49-F238E27FC236}">
                <a16:creationId xmlns:a16="http://schemas.microsoft.com/office/drawing/2014/main" id="{7713C348-0C3F-49A5-BA3C-680DF59D7B8B}"/>
              </a:ext>
            </a:extLst>
          </p:cNvPr>
          <p:cNvPicPr>
            <a:picLocks noChangeAspect="1"/>
          </p:cNvPicPr>
          <p:nvPr/>
        </p:nvPicPr>
        <p:blipFill rotWithShape="1">
          <a:blip r:embed="rId12"/>
          <a:srcRect l="41228" b="41014"/>
          <a:stretch/>
        </p:blipFill>
        <p:spPr>
          <a:xfrm>
            <a:off x="6707846" y="4132584"/>
            <a:ext cx="1000495" cy="1063461"/>
          </a:xfrm>
          <a:prstGeom prst="rect">
            <a:avLst/>
          </a:prstGeom>
        </p:spPr>
      </p:pic>
      <p:pic>
        <p:nvPicPr>
          <p:cNvPr id="30" name="Picture 29">
            <a:extLst>
              <a:ext uri="{FF2B5EF4-FFF2-40B4-BE49-F238E27FC236}">
                <a16:creationId xmlns:a16="http://schemas.microsoft.com/office/drawing/2014/main" id="{E6F9883B-EEC5-4979-83B5-23CB976005C9}"/>
              </a:ext>
            </a:extLst>
          </p:cNvPr>
          <p:cNvPicPr>
            <a:picLocks noChangeAspect="1"/>
          </p:cNvPicPr>
          <p:nvPr/>
        </p:nvPicPr>
        <p:blipFill rotWithShape="1">
          <a:blip r:embed="rId5"/>
          <a:srcRect l="8095" r="19355" b="58741"/>
          <a:stretch/>
        </p:blipFill>
        <p:spPr>
          <a:xfrm>
            <a:off x="5420483" y="4123059"/>
            <a:ext cx="1040250" cy="965387"/>
          </a:xfrm>
          <a:prstGeom prst="rect">
            <a:avLst/>
          </a:prstGeom>
        </p:spPr>
      </p:pic>
      <p:pic>
        <p:nvPicPr>
          <p:cNvPr id="33" name="Picture 32">
            <a:extLst>
              <a:ext uri="{FF2B5EF4-FFF2-40B4-BE49-F238E27FC236}">
                <a16:creationId xmlns:a16="http://schemas.microsoft.com/office/drawing/2014/main" id="{FFAE1E7D-8729-472F-8384-0AD3C85544CB}"/>
              </a:ext>
            </a:extLst>
          </p:cNvPr>
          <p:cNvPicPr>
            <a:picLocks noChangeAspect="1"/>
          </p:cNvPicPr>
          <p:nvPr/>
        </p:nvPicPr>
        <p:blipFill rotWithShape="1">
          <a:blip r:embed="rId10"/>
          <a:srcRect t="21000" b="51277"/>
          <a:stretch/>
        </p:blipFill>
        <p:spPr>
          <a:xfrm>
            <a:off x="7786763" y="4091616"/>
            <a:ext cx="1238250" cy="1056238"/>
          </a:xfrm>
          <a:prstGeom prst="rect">
            <a:avLst/>
          </a:prstGeom>
        </p:spPr>
      </p:pic>
      <p:pic>
        <p:nvPicPr>
          <p:cNvPr id="27" name="Picture 26">
            <a:extLst>
              <a:ext uri="{FF2B5EF4-FFF2-40B4-BE49-F238E27FC236}">
                <a16:creationId xmlns:a16="http://schemas.microsoft.com/office/drawing/2014/main" id="{5C5900FD-38E9-453A-80C0-7D62992B54CC}"/>
              </a:ext>
            </a:extLst>
          </p:cNvPr>
          <p:cNvPicPr>
            <a:picLocks noChangeAspect="1"/>
          </p:cNvPicPr>
          <p:nvPr/>
        </p:nvPicPr>
        <p:blipFill rotWithShape="1">
          <a:blip r:embed="rId3"/>
          <a:srcRect l="12794" r="16412" b="51229"/>
          <a:stretch/>
        </p:blipFill>
        <p:spPr>
          <a:xfrm>
            <a:off x="2277921" y="5584334"/>
            <a:ext cx="951283" cy="1063461"/>
          </a:xfrm>
          <a:prstGeom prst="rect">
            <a:avLst/>
          </a:prstGeom>
        </p:spPr>
      </p:pic>
      <p:pic>
        <p:nvPicPr>
          <p:cNvPr id="21" name="Picture 20">
            <a:extLst>
              <a:ext uri="{FF2B5EF4-FFF2-40B4-BE49-F238E27FC236}">
                <a16:creationId xmlns:a16="http://schemas.microsoft.com/office/drawing/2014/main" id="{555CDAB9-FC1A-482F-B1DA-7E477B8BCBBA}"/>
              </a:ext>
            </a:extLst>
          </p:cNvPr>
          <p:cNvPicPr>
            <a:picLocks noChangeAspect="1"/>
          </p:cNvPicPr>
          <p:nvPr/>
        </p:nvPicPr>
        <p:blipFill rotWithShape="1">
          <a:blip r:embed="rId3"/>
          <a:srcRect l="12794" r="16412" b="51229"/>
          <a:stretch/>
        </p:blipFill>
        <p:spPr>
          <a:xfrm>
            <a:off x="3148873" y="5061799"/>
            <a:ext cx="951283" cy="1063461"/>
          </a:xfrm>
          <a:prstGeom prst="rect">
            <a:avLst/>
          </a:prstGeom>
        </p:spPr>
      </p:pic>
    </p:spTree>
    <p:extLst>
      <p:ext uri="{BB962C8B-B14F-4D97-AF65-F5344CB8AC3E}">
        <p14:creationId xmlns:p14="http://schemas.microsoft.com/office/powerpoint/2010/main" val="22325463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8812-ED0B-4504-B09B-BE1A4FE54641}"/>
              </a:ext>
            </a:extLst>
          </p:cNvPr>
          <p:cNvSpPr>
            <a:spLocks noGrp="1"/>
          </p:cNvSpPr>
          <p:nvPr>
            <p:ph type="title"/>
          </p:nvPr>
        </p:nvSpPr>
        <p:spPr/>
        <p:txBody>
          <a:bodyPr/>
          <a:lstStyle/>
          <a:p>
            <a:r>
              <a:rPr lang="en-US" dirty="0"/>
              <a:t>Inverse Probability Weighting</a:t>
            </a:r>
          </a:p>
        </p:txBody>
      </p:sp>
      <p:sp>
        <p:nvSpPr>
          <p:cNvPr id="3" name="Content Placeholder 2">
            <a:extLst>
              <a:ext uri="{FF2B5EF4-FFF2-40B4-BE49-F238E27FC236}">
                <a16:creationId xmlns:a16="http://schemas.microsoft.com/office/drawing/2014/main" id="{6FC3BF57-AAC7-40D2-99D6-D61FBBF6E407}"/>
              </a:ext>
            </a:extLst>
          </p:cNvPr>
          <p:cNvSpPr>
            <a:spLocks noGrp="1"/>
          </p:cNvSpPr>
          <p:nvPr>
            <p:ph idx="1"/>
          </p:nvPr>
        </p:nvSpPr>
        <p:spPr/>
        <p:txBody>
          <a:bodyPr>
            <a:normAutofit/>
          </a:bodyPr>
          <a:lstStyle/>
          <a:p>
            <a:r>
              <a:rPr lang="en-US" sz="2800" dirty="0"/>
              <a:t>Consider the case where we have multiple control matches to a single treated.</a:t>
            </a:r>
          </a:p>
          <a:p>
            <a:r>
              <a:rPr lang="en-US" sz="2800" dirty="0"/>
              <a:t>Picking one in random </a:t>
            </a:r>
          </a:p>
          <a:p>
            <a:pPr lvl="1">
              <a:spcBef>
                <a:spcPts val="0"/>
              </a:spcBef>
            </a:pPr>
            <a:r>
              <a:rPr lang="en-US" sz="2800" dirty="0"/>
              <a:t>make a noise the estimate </a:t>
            </a:r>
            <a:r>
              <a:rPr lang="en-US" dirty="0"/>
              <a:t>(what if we pick an outlier?)</a:t>
            </a:r>
            <a:endParaRPr lang="en-US" sz="2800" dirty="0"/>
          </a:p>
          <a:p>
            <a:pPr lvl="2">
              <a:spcBef>
                <a:spcPts val="0"/>
              </a:spcBef>
            </a:pPr>
            <a:r>
              <a:rPr lang="en-US" dirty="0"/>
              <a:t>Noise which can be mitigated over multiple matching, i.e., multiple analyses, which can be computationally demanding.</a:t>
            </a:r>
          </a:p>
          <a:p>
            <a:pPr lvl="1">
              <a:spcBef>
                <a:spcPts val="0"/>
              </a:spcBef>
            </a:pPr>
            <a:r>
              <a:rPr lang="en-US" sz="2800" dirty="0"/>
              <a:t>Discards much of the data.</a:t>
            </a:r>
          </a:p>
        </p:txBody>
      </p:sp>
      <p:pic>
        <p:nvPicPr>
          <p:cNvPr id="5" name="Picture 4">
            <a:extLst>
              <a:ext uri="{FF2B5EF4-FFF2-40B4-BE49-F238E27FC236}">
                <a16:creationId xmlns:a16="http://schemas.microsoft.com/office/drawing/2014/main" id="{FCA8FC05-517C-49C3-A949-98F129ECDE8D}"/>
              </a:ext>
            </a:extLst>
          </p:cNvPr>
          <p:cNvPicPr>
            <a:picLocks noChangeAspect="1"/>
          </p:cNvPicPr>
          <p:nvPr/>
        </p:nvPicPr>
        <p:blipFill>
          <a:blip r:embed="rId3"/>
          <a:stretch>
            <a:fillRect/>
          </a:stretch>
        </p:blipFill>
        <p:spPr>
          <a:xfrm flipH="1">
            <a:off x="1627912" y="4616852"/>
            <a:ext cx="1081295" cy="2219503"/>
          </a:xfrm>
          <a:prstGeom prst="rect">
            <a:avLst/>
          </a:prstGeom>
        </p:spPr>
      </p:pic>
      <p:pic>
        <p:nvPicPr>
          <p:cNvPr id="7" name="Picture 6">
            <a:extLst>
              <a:ext uri="{FF2B5EF4-FFF2-40B4-BE49-F238E27FC236}">
                <a16:creationId xmlns:a16="http://schemas.microsoft.com/office/drawing/2014/main" id="{3DAE3212-A502-4D03-903C-6ED4F5B4F526}"/>
              </a:ext>
            </a:extLst>
          </p:cNvPr>
          <p:cNvPicPr>
            <a:picLocks noChangeAspect="1"/>
          </p:cNvPicPr>
          <p:nvPr/>
        </p:nvPicPr>
        <p:blipFill>
          <a:blip r:embed="rId4"/>
          <a:stretch>
            <a:fillRect/>
          </a:stretch>
        </p:blipFill>
        <p:spPr>
          <a:xfrm>
            <a:off x="6257747" y="4605051"/>
            <a:ext cx="1611492" cy="2248764"/>
          </a:xfrm>
          <a:prstGeom prst="rect">
            <a:avLst/>
          </a:prstGeom>
        </p:spPr>
      </p:pic>
      <p:pic>
        <p:nvPicPr>
          <p:cNvPr id="9" name="Picture 8">
            <a:extLst>
              <a:ext uri="{FF2B5EF4-FFF2-40B4-BE49-F238E27FC236}">
                <a16:creationId xmlns:a16="http://schemas.microsoft.com/office/drawing/2014/main" id="{3ED67F74-6350-459E-8CD8-4F9E6EC3FD8C}"/>
              </a:ext>
            </a:extLst>
          </p:cNvPr>
          <p:cNvPicPr>
            <a:picLocks noChangeAspect="1"/>
          </p:cNvPicPr>
          <p:nvPr/>
        </p:nvPicPr>
        <p:blipFill>
          <a:blip r:embed="rId5"/>
          <a:stretch>
            <a:fillRect/>
          </a:stretch>
        </p:blipFill>
        <p:spPr>
          <a:xfrm>
            <a:off x="4900844" y="4644800"/>
            <a:ext cx="1240449" cy="2221529"/>
          </a:xfrm>
          <a:prstGeom prst="rect">
            <a:avLst/>
          </a:prstGeom>
        </p:spPr>
      </p:pic>
      <p:pic>
        <p:nvPicPr>
          <p:cNvPr id="11" name="Picture 10">
            <a:extLst>
              <a:ext uri="{FF2B5EF4-FFF2-40B4-BE49-F238E27FC236}">
                <a16:creationId xmlns:a16="http://schemas.microsoft.com/office/drawing/2014/main" id="{795FD71C-3FA1-422B-A4A2-2E77D42F3BF5}"/>
              </a:ext>
            </a:extLst>
          </p:cNvPr>
          <p:cNvPicPr>
            <a:picLocks noChangeAspect="1"/>
          </p:cNvPicPr>
          <p:nvPr/>
        </p:nvPicPr>
        <p:blipFill>
          <a:blip r:embed="rId6"/>
          <a:stretch>
            <a:fillRect/>
          </a:stretch>
        </p:blipFill>
        <p:spPr>
          <a:xfrm>
            <a:off x="8107874" y="4641222"/>
            <a:ext cx="1256393" cy="2221529"/>
          </a:xfrm>
          <a:prstGeom prst="rect">
            <a:avLst/>
          </a:prstGeom>
        </p:spPr>
      </p:pic>
      <p:pic>
        <p:nvPicPr>
          <p:cNvPr id="13" name="Picture 12">
            <a:extLst>
              <a:ext uri="{FF2B5EF4-FFF2-40B4-BE49-F238E27FC236}">
                <a16:creationId xmlns:a16="http://schemas.microsoft.com/office/drawing/2014/main" id="{90A0174C-17A2-43E8-A012-AFAA4FDB11B7}"/>
              </a:ext>
            </a:extLst>
          </p:cNvPr>
          <p:cNvPicPr>
            <a:picLocks noChangeAspect="1"/>
          </p:cNvPicPr>
          <p:nvPr/>
        </p:nvPicPr>
        <p:blipFill>
          <a:blip r:embed="rId7"/>
          <a:stretch>
            <a:fillRect/>
          </a:stretch>
        </p:blipFill>
        <p:spPr>
          <a:xfrm>
            <a:off x="9687687" y="4633899"/>
            <a:ext cx="1179430" cy="2221529"/>
          </a:xfrm>
          <a:prstGeom prst="rect">
            <a:avLst/>
          </a:prstGeom>
        </p:spPr>
      </p:pic>
    </p:spTree>
    <p:extLst>
      <p:ext uri="{BB962C8B-B14F-4D97-AF65-F5344CB8AC3E}">
        <p14:creationId xmlns:p14="http://schemas.microsoft.com/office/powerpoint/2010/main" val="995753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5CAB-4865-4676-B9D3-BAA90052C486}"/>
              </a:ext>
            </a:extLst>
          </p:cNvPr>
          <p:cNvSpPr>
            <a:spLocks noGrp="1"/>
          </p:cNvSpPr>
          <p:nvPr>
            <p:ph type="title"/>
          </p:nvPr>
        </p:nvSpPr>
        <p:spPr/>
        <p:txBody>
          <a:bodyPr/>
          <a:lstStyle/>
          <a:p>
            <a:r>
              <a:rPr lang="en-US" dirty="0"/>
              <a:t>Inverse Probability Weighting</a:t>
            </a:r>
          </a:p>
        </p:txBody>
      </p:sp>
      <p:pic>
        <p:nvPicPr>
          <p:cNvPr id="9" name="Content Placeholder 8">
            <a:extLst>
              <a:ext uri="{FF2B5EF4-FFF2-40B4-BE49-F238E27FC236}">
                <a16:creationId xmlns:a16="http://schemas.microsoft.com/office/drawing/2014/main" id="{47852182-1BA8-4D2B-8E24-8EDE3F492104}"/>
              </a:ext>
            </a:extLst>
          </p:cNvPr>
          <p:cNvPicPr>
            <a:picLocks noGrp="1" noChangeAspect="1"/>
          </p:cNvPicPr>
          <p:nvPr>
            <p:ph idx="1"/>
          </p:nvPr>
        </p:nvPicPr>
        <p:blipFill>
          <a:blip r:embed="rId3"/>
          <a:stretch>
            <a:fillRect/>
          </a:stretch>
        </p:blipFill>
        <p:spPr>
          <a:xfrm>
            <a:off x="3671887" y="2451894"/>
            <a:ext cx="4762500" cy="2886075"/>
          </a:xfrm>
        </p:spPr>
      </p:pic>
    </p:spTree>
    <p:extLst>
      <p:ext uri="{BB962C8B-B14F-4D97-AF65-F5344CB8AC3E}">
        <p14:creationId xmlns:p14="http://schemas.microsoft.com/office/powerpoint/2010/main" val="2346082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8812-ED0B-4504-B09B-BE1A4FE54641}"/>
              </a:ext>
            </a:extLst>
          </p:cNvPr>
          <p:cNvSpPr>
            <a:spLocks noGrp="1"/>
          </p:cNvSpPr>
          <p:nvPr>
            <p:ph type="title"/>
          </p:nvPr>
        </p:nvSpPr>
        <p:spPr/>
        <p:txBody>
          <a:bodyPr/>
          <a:lstStyle/>
          <a:p>
            <a:r>
              <a:rPr lang="en-US" dirty="0"/>
              <a:t>Inverse Probability Weighting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C3BF57-AAC7-40D2-99D6-D61FBBF6E407}"/>
                  </a:ext>
                </a:extLst>
              </p:cNvPr>
              <p:cNvSpPr>
                <a:spLocks noGrp="1"/>
              </p:cNvSpPr>
              <p:nvPr>
                <p:ph idx="1"/>
              </p:nvPr>
            </p:nvSpPr>
            <p:spPr>
              <a:xfrm>
                <a:off x="676656" y="2011680"/>
                <a:ext cx="10753725" cy="3766185"/>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𝑖</m:t>
                                  </m:r>
                                </m:sub>
                              </m:sSub>
                            </m:e>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den>
                      </m:f>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𝑖</m:t>
                      </m:r>
                    </m:oMath>
                  </m:oMathPara>
                </a14:m>
                <a:endParaRPr lang="en-US" dirty="0"/>
              </a:p>
              <a:p>
                <a:pPr>
                  <a:spcBef>
                    <a:spcPts val="2400"/>
                  </a:spcBef>
                </a:pPr>
                <a:r>
                  <a:rPr lang="en-US" dirty="0"/>
                  <a:t>In our case, we have total of 5 adult male participants. One is treated.</a:t>
                </a:r>
              </a:p>
              <a:p>
                <a14:m>
                  <m:oMath xmlns:m="http://schemas.openxmlformats.org/officeDocument/2006/math">
                    <m:r>
                      <m:rPr>
                        <m:nor/>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=1</m:t>
                        </m:r>
                      </m:e>
                      <m:e>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nor/>
                              </m:rPr>
                              <a:rPr lang="en-US">
                                <a:latin typeface="Cambria Math" panose="02040503050406030204" pitchFamily="18" charset="0"/>
                              </a:rPr>
                              <m:t>adult</m:t>
                            </m:r>
                            <m:r>
                              <a:rPr lang="en-US" i="1">
                                <a:latin typeface="Cambria Math" panose="02040503050406030204" pitchFamily="18" charset="0"/>
                              </a:rPr>
                              <m:t>, </m:t>
                            </m:r>
                            <m:r>
                              <m:rPr>
                                <m:nor/>
                              </m:rPr>
                              <a:rPr lang="en-US">
                                <a:latin typeface="Cambria Math" panose="02040503050406030204" pitchFamily="18" charset="0"/>
                              </a:rPr>
                              <m:t>male</m:t>
                            </m:r>
                          </m:e>
                        </m:d>
                      </m:e>
                    </m:d>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den>
                    </m:f>
                  </m:oMath>
                </a14:m>
                <a:r>
                  <a:rPr lang="en-US" dirty="0"/>
                  <a:t>,  </a:t>
                </a:r>
                <a14:m>
                  <m:oMath xmlns:m="http://schemas.openxmlformats.org/officeDocument/2006/math">
                    <m:r>
                      <m:rPr>
                        <m:nor/>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=0</m:t>
                        </m:r>
                      </m:e>
                      <m:e>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nor/>
                              </m:rPr>
                              <a:rPr lang="en-US">
                                <a:latin typeface="Cambria Math" panose="02040503050406030204" pitchFamily="18" charset="0"/>
                              </a:rPr>
                              <m:t>adult</m:t>
                            </m:r>
                            <m:r>
                              <a:rPr lang="en-US" i="1">
                                <a:latin typeface="Cambria Math" panose="02040503050406030204" pitchFamily="18" charset="0"/>
                              </a:rPr>
                              <m:t>, </m:t>
                            </m:r>
                            <m:r>
                              <m:rPr>
                                <m:nor/>
                              </m:rPr>
                              <a:rPr lang="en-US">
                                <a:latin typeface="Cambria Math" panose="02040503050406030204" pitchFamily="18" charset="0"/>
                              </a:rPr>
                              <m:t>male</m:t>
                            </m:r>
                          </m:e>
                        </m:d>
                      </m:e>
                    </m:d>
                    <m:r>
                      <a:rPr lang="en-US" i="1">
                        <a:latin typeface="Cambria Math" panose="02040503050406030204" pitchFamily="18" charset="0"/>
                      </a:rPr>
                      <m:t>=</m:t>
                    </m:r>
                    <m:f>
                      <m:fPr>
                        <m:type m:val="skw"/>
                        <m:ctrlPr>
                          <a:rPr lang="en-US" i="1">
                            <a:latin typeface="Cambria Math" panose="02040503050406030204" pitchFamily="18" charset="0"/>
                          </a:rPr>
                        </m:ctrlPr>
                      </m:fPr>
                      <m:num>
                        <m:r>
                          <a:rPr lang="en-US" b="0" i="1" smtClean="0">
                            <a:latin typeface="Cambria Math" panose="02040503050406030204" pitchFamily="18" charset="0"/>
                          </a:rPr>
                          <m:t>4</m:t>
                        </m:r>
                      </m:num>
                      <m:den>
                        <m:r>
                          <a:rPr lang="en-US" i="1">
                            <a:latin typeface="Cambria Math" panose="02040503050406030204" pitchFamily="18" charset="0"/>
                          </a:rPr>
                          <m:t>5</m:t>
                        </m:r>
                      </m:den>
                    </m:f>
                  </m:oMath>
                </a14:m>
                <a:endParaRPr lang="en-US" dirty="0"/>
              </a:p>
            </p:txBody>
          </p:sp>
        </mc:Choice>
        <mc:Fallback xmlns="">
          <p:sp>
            <p:nvSpPr>
              <p:cNvPr id="3" name="Content Placeholder 2">
                <a:extLst>
                  <a:ext uri="{FF2B5EF4-FFF2-40B4-BE49-F238E27FC236}">
                    <a16:creationId xmlns:a16="http://schemas.microsoft.com/office/drawing/2014/main" id="{6FC3BF57-AAC7-40D2-99D6-D61FBBF6E407}"/>
                  </a:ext>
                </a:extLst>
              </p:cNvPr>
              <p:cNvSpPr>
                <a:spLocks noGrp="1" noRot="1" noChangeAspect="1" noMove="1" noResize="1" noEditPoints="1" noAdjustHandles="1" noChangeArrowheads="1" noChangeShapeType="1" noTextEdit="1"/>
              </p:cNvSpPr>
              <p:nvPr>
                <p:ph idx="1"/>
              </p:nvPr>
            </p:nvSpPr>
            <p:spPr>
              <a:xfrm>
                <a:off x="676656" y="2011680"/>
                <a:ext cx="10753725" cy="3766185"/>
              </a:xfr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5F52E8A-6941-4601-91CB-E880766E4F0A}"/>
              </a:ext>
            </a:extLst>
          </p:cNvPr>
          <p:cNvPicPr>
            <a:picLocks noChangeAspect="1"/>
          </p:cNvPicPr>
          <p:nvPr/>
        </p:nvPicPr>
        <p:blipFill>
          <a:blip r:embed="rId4"/>
          <a:stretch>
            <a:fillRect/>
          </a:stretch>
        </p:blipFill>
        <p:spPr>
          <a:xfrm flipH="1">
            <a:off x="1627912" y="4616852"/>
            <a:ext cx="1081295" cy="2219503"/>
          </a:xfrm>
          <a:prstGeom prst="rect">
            <a:avLst/>
          </a:prstGeom>
        </p:spPr>
      </p:pic>
      <p:pic>
        <p:nvPicPr>
          <p:cNvPr id="12" name="Picture 11">
            <a:extLst>
              <a:ext uri="{FF2B5EF4-FFF2-40B4-BE49-F238E27FC236}">
                <a16:creationId xmlns:a16="http://schemas.microsoft.com/office/drawing/2014/main" id="{4AC544AD-C140-48BB-A4F9-DD30657D69AF}"/>
              </a:ext>
            </a:extLst>
          </p:cNvPr>
          <p:cNvPicPr>
            <a:picLocks noChangeAspect="1"/>
          </p:cNvPicPr>
          <p:nvPr/>
        </p:nvPicPr>
        <p:blipFill>
          <a:blip r:embed="rId5"/>
          <a:stretch>
            <a:fillRect/>
          </a:stretch>
        </p:blipFill>
        <p:spPr>
          <a:xfrm>
            <a:off x="6257747" y="4605051"/>
            <a:ext cx="1611492" cy="2248764"/>
          </a:xfrm>
          <a:prstGeom prst="rect">
            <a:avLst/>
          </a:prstGeom>
        </p:spPr>
      </p:pic>
      <p:pic>
        <p:nvPicPr>
          <p:cNvPr id="14" name="Picture 13">
            <a:extLst>
              <a:ext uri="{FF2B5EF4-FFF2-40B4-BE49-F238E27FC236}">
                <a16:creationId xmlns:a16="http://schemas.microsoft.com/office/drawing/2014/main" id="{06D528AA-30EA-4195-A753-CC8448181BF7}"/>
              </a:ext>
            </a:extLst>
          </p:cNvPr>
          <p:cNvPicPr>
            <a:picLocks noChangeAspect="1"/>
          </p:cNvPicPr>
          <p:nvPr/>
        </p:nvPicPr>
        <p:blipFill>
          <a:blip r:embed="rId6"/>
          <a:stretch>
            <a:fillRect/>
          </a:stretch>
        </p:blipFill>
        <p:spPr>
          <a:xfrm>
            <a:off x="4900844" y="4644800"/>
            <a:ext cx="1240449" cy="2221529"/>
          </a:xfrm>
          <a:prstGeom prst="rect">
            <a:avLst/>
          </a:prstGeom>
        </p:spPr>
      </p:pic>
      <p:pic>
        <p:nvPicPr>
          <p:cNvPr id="16" name="Picture 15">
            <a:extLst>
              <a:ext uri="{FF2B5EF4-FFF2-40B4-BE49-F238E27FC236}">
                <a16:creationId xmlns:a16="http://schemas.microsoft.com/office/drawing/2014/main" id="{2E166598-269C-42E0-9CCB-7E7A07E6A2A9}"/>
              </a:ext>
            </a:extLst>
          </p:cNvPr>
          <p:cNvPicPr>
            <a:picLocks noChangeAspect="1"/>
          </p:cNvPicPr>
          <p:nvPr/>
        </p:nvPicPr>
        <p:blipFill>
          <a:blip r:embed="rId7"/>
          <a:stretch>
            <a:fillRect/>
          </a:stretch>
        </p:blipFill>
        <p:spPr>
          <a:xfrm>
            <a:off x="8107874" y="4641222"/>
            <a:ext cx="1256393" cy="2221529"/>
          </a:xfrm>
          <a:prstGeom prst="rect">
            <a:avLst/>
          </a:prstGeom>
        </p:spPr>
      </p:pic>
      <p:pic>
        <p:nvPicPr>
          <p:cNvPr id="17" name="Picture 16">
            <a:extLst>
              <a:ext uri="{FF2B5EF4-FFF2-40B4-BE49-F238E27FC236}">
                <a16:creationId xmlns:a16="http://schemas.microsoft.com/office/drawing/2014/main" id="{6D7F89CB-A043-44A8-BACA-2AEB33D2995A}"/>
              </a:ext>
            </a:extLst>
          </p:cNvPr>
          <p:cNvPicPr>
            <a:picLocks noChangeAspect="1"/>
          </p:cNvPicPr>
          <p:nvPr/>
        </p:nvPicPr>
        <p:blipFill>
          <a:blip r:embed="rId8"/>
          <a:stretch>
            <a:fillRect/>
          </a:stretch>
        </p:blipFill>
        <p:spPr>
          <a:xfrm>
            <a:off x="9687687" y="4633899"/>
            <a:ext cx="1179430" cy="2221529"/>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1CF64F-4393-497A-9364-4FEB3E66758E}"/>
                  </a:ext>
                </a:extLst>
              </p:cNvPr>
              <p:cNvSpPr txBox="1"/>
              <p:nvPr/>
            </p:nvSpPr>
            <p:spPr>
              <a:xfrm>
                <a:off x="1627912" y="3992319"/>
                <a:ext cx="95846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r>
                        <a:rPr lang="en-US" b="0" i="1" smtClean="0">
                          <a:latin typeface="Cambria Math" panose="02040503050406030204" pitchFamily="18" charset="0"/>
                        </a:rPr>
                        <m:t>=5</m:t>
                      </m:r>
                    </m:oMath>
                  </m:oMathPara>
                </a14:m>
                <a:endParaRPr lang="en-US" dirty="0"/>
              </a:p>
            </p:txBody>
          </p:sp>
        </mc:Choice>
        <mc:Fallback xmlns="">
          <p:sp>
            <p:nvSpPr>
              <p:cNvPr id="4" name="TextBox 3">
                <a:extLst>
                  <a:ext uri="{FF2B5EF4-FFF2-40B4-BE49-F238E27FC236}">
                    <a16:creationId xmlns:a16="http://schemas.microsoft.com/office/drawing/2014/main" id="{E01CF64F-4393-497A-9364-4FEB3E66758E}"/>
                  </a:ext>
                </a:extLst>
              </p:cNvPr>
              <p:cNvSpPr txBox="1">
                <a:spLocks noRot="1" noChangeAspect="1" noMove="1" noResize="1" noEditPoints="1" noAdjustHandles="1" noChangeArrowheads="1" noChangeShapeType="1" noTextEdit="1"/>
              </p:cNvSpPr>
              <p:nvPr/>
            </p:nvSpPr>
            <p:spPr>
              <a:xfrm>
                <a:off x="1627912" y="3992319"/>
                <a:ext cx="958466" cy="6127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C43775E-88BC-45ED-8B8E-D3F48EE2B2C1}"/>
                  </a:ext>
                </a:extLst>
              </p:cNvPr>
              <p:cNvSpPr txBox="1"/>
              <p:nvPr/>
            </p:nvSpPr>
            <p:spPr>
              <a:xfrm>
                <a:off x="9485794" y="3977463"/>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5" name="TextBox 24">
                <a:extLst>
                  <a:ext uri="{FF2B5EF4-FFF2-40B4-BE49-F238E27FC236}">
                    <a16:creationId xmlns:a16="http://schemas.microsoft.com/office/drawing/2014/main" id="{3C43775E-88BC-45ED-8B8E-D3F48EE2B2C1}"/>
                  </a:ext>
                </a:extLst>
              </p:cNvPr>
              <p:cNvSpPr txBox="1">
                <a:spLocks noRot="1" noChangeAspect="1" noMove="1" noResize="1" noEditPoints="1" noAdjustHandles="1" noChangeArrowheads="1" noChangeShapeType="1" noTextEdit="1"/>
              </p:cNvSpPr>
              <p:nvPr/>
            </p:nvSpPr>
            <p:spPr>
              <a:xfrm>
                <a:off x="9485794" y="3977463"/>
                <a:ext cx="1078294" cy="6165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894DB5D-0084-4C1F-AE13-F5EE58C691B9}"/>
                  </a:ext>
                </a:extLst>
              </p:cNvPr>
              <p:cNvSpPr txBox="1"/>
              <p:nvPr/>
            </p:nvSpPr>
            <p:spPr>
              <a:xfrm>
                <a:off x="8166238" y="3984900"/>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6" name="TextBox 25">
                <a:extLst>
                  <a:ext uri="{FF2B5EF4-FFF2-40B4-BE49-F238E27FC236}">
                    <a16:creationId xmlns:a16="http://schemas.microsoft.com/office/drawing/2014/main" id="{3894DB5D-0084-4C1F-AE13-F5EE58C691B9}"/>
                  </a:ext>
                </a:extLst>
              </p:cNvPr>
              <p:cNvSpPr txBox="1">
                <a:spLocks noRot="1" noChangeAspect="1" noMove="1" noResize="1" noEditPoints="1" noAdjustHandles="1" noChangeArrowheads="1" noChangeShapeType="1" noTextEdit="1"/>
              </p:cNvSpPr>
              <p:nvPr/>
            </p:nvSpPr>
            <p:spPr>
              <a:xfrm>
                <a:off x="8166238" y="3984900"/>
                <a:ext cx="1078294" cy="61651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B23DC77-4144-4A53-8373-E42ABE6C48D1}"/>
                  </a:ext>
                </a:extLst>
              </p:cNvPr>
              <p:cNvSpPr txBox="1"/>
              <p:nvPr/>
            </p:nvSpPr>
            <p:spPr>
              <a:xfrm>
                <a:off x="6478693" y="3992337"/>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7" name="TextBox 26">
                <a:extLst>
                  <a:ext uri="{FF2B5EF4-FFF2-40B4-BE49-F238E27FC236}">
                    <a16:creationId xmlns:a16="http://schemas.microsoft.com/office/drawing/2014/main" id="{4B23DC77-4144-4A53-8373-E42ABE6C48D1}"/>
                  </a:ext>
                </a:extLst>
              </p:cNvPr>
              <p:cNvSpPr txBox="1">
                <a:spLocks noRot="1" noChangeAspect="1" noMove="1" noResize="1" noEditPoints="1" noAdjustHandles="1" noChangeArrowheads="1" noChangeShapeType="1" noTextEdit="1"/>
              </p:cNvSpPr>
              <p:nvPr/>
            </p:nvSpPr>
            <p:spPr>
              <a:xfrm>
                <a:off x="6478693" y="3992337"/>
                <a:ext cx="1078294" cy="61651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0182FF4-EEE0-4C10-B251-D1FDF35043AA}"/>
                  </a:ext>
                </a:extLst>
              </p:cNvPr>
              <p:cNvSpPr txBox="1"/>
              <p:nvPr/>
            </p:nvSpPr>
            <p:spPr>
              <a:xfrm>
                <a:off x="4880357" y="3999774"/>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8" name="TextBox 27">
                <a:extLst>
                  <a:ext uri="{FF2B5EF4-FFF2-40B4-BE49-F238E27FC236}">
                    <a16:creationId xmlns:a16="http://schemas.microsoft.com/office/drawing/2014/main" id="{90182FF4-EEE0-4C10-B251-D1FDF35043AA}"/>
                  </a:ext>
                </a:extLst>
              </p:cNvPr>
              <p:cNvSpPr txBox="1">
                <a:spLocks noRot="1" noChangeAspect="1" noMove="1" noResize="1" noEditPoints="1" noAdjustHandles="1" noChangeArrowheads="1" noChangeShapeType="1" noTextEdit="1"/>
              </p:cNvSpPr>
              <p:nvPr/>
            </p:nvSpPr>
            <p:spPr>
              <a:xfrm>
                <a:off x="4880357" y="3999774"/>
                <a:ext cx="1078294" cy="616515"/>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67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8812-ED0B-4504-B09B-BE1A4FE54641}"/>
              </a:ext>
            </a:extLst>
          </p:cNvPr>
          <p:cNvSpPr>
            <a:spLocks noGrp="1"/>
          </p:cNvSpPr>
          <p:nvPr>
            <p:ph type="title"/>
          </p:nvPr>
        </p:nvSpPr>
        <p:spPr/>
        <p:txBody>
          <a:bodyPr/>
          <a:lstStyle/>
          <a:p>
            <a:r>
              <a:rPr lang="en-US" dirty="0"/>
              <a:t>Inverse Probability Weighting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C3BF57-AAC7-40D2-99D6-D61FBBF6E407}"/>
                  </a:ext>
                </a:extLst>
              </p:cNvPr>
              <p:cNvSpPr>
                <a:spLocks noGrp="1"/>
              </p:cNvSpPr>
              <p:nvPr>
                <p:ph idx="1"/>
              </p:nvPr>
            </p:nvSpPr>
            <p:spPr>
              <a:xfrm>
                <a:off x="676656" y="2011680"/>
                <a:ext cx="10753725" cy="3766185"/>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𝑖</m:t>
                                  </m:r>
                                </m:sub>
                              </m:sSub>
                            </m:e>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den>
                      </m:f>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𝑖</m:t>
                      </m:r>
                    </m:oMath>
                  </m:oMathPara>
                </a14:m>
                <a:endParaRPr lang="en-US" dirty="0"/>
              </a:p>
              <a:p>
                <a:pPr>
                  <a:spcBef>
                    <a:spcPts val="2400"/>
                  </a:spcBef>
                </a:pPr>
                <a:r>
                  <a:rPr lang="en-US" dirty="0"/>
                  <a:t>In our case, we have total of 5 adult male participants. One is treated.</a:t>
                </a:r>
              </a:p>
              <a:p>
                <a14:m>
                  <m:oMath xmlns:m="http://schemas.openxmlformats.org/officeDocument/2006/math">
                    <m:r>
                      <m:rPr>
                        <m:nor/>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=1</m:t>
                        </m:r>
                      </m:e>
                      <m:e>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nor/>
                              </m:rPr>
                              <a:rPr lang="en-US">
                                <a:latin typeface="Cambria Math" panose="02040503050406030204" pitchFamily="18" charset="0"/>
                              </a:rPr>
                              <m:t>adult</m:t>
                            </m:r>
                            <m:r>
                              <a:rPr lang="en-US" i="1">
                                <a:latin typeface="Cambria Math" panose="02040503050406030204" pitchFamily="18" charset="0"/>
                              </a:rPr>
                              <m:t>, </m:t>
                            </m:r>
                            <m:r>
                              <m:rPr>
                                <m:nor/>
                              </m:rPr>
                              <a:rPr lang="en-US">
                                <a:latin typeface="Cambria Math" panose="02040503050406030204" pitchFamily="18" charset="0"/>
                              </a:rPr>
                              <m:t>male</m:t>
                            </m:r>
                          </m:e>
                        </m:d>
                      </m:e>
                    </m:d>
                    <m:r>
                      <a:rPr lang="en-US" i="1">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5</m:t>
                        </m:r>
                      </m:den>
                    </m:f>
                  </m:oMath>
                </a14:m>
                <a:r>
                  <a:rPr lang="en-US" dirty="0"/>
                  <a:t>,  </a:t>
                </a:r>
                <a14:m>
                  <m:oMath xmlns:m="http://schemas.openxmlformats.org/officeDocument/2006/math">
                    <m:r>
                      <m:rPr>
                        <m:nor/>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=0</m:t>
                        </m:r>
                      </m:e>
                      <m:e>
                        <m:r>
                          <a:rPr lang="en-US" i="1">
                            <a:latin typeface="Cambria Math" panose="02040503050406030204" pitchFamily="18" charset="0"/>
                          </a:rPr>
                          <m:t>𝑋</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nor/>
                              </m:rPr>
                              <a:rPr lang="en-US">
                                <a:latin typeface="Cambria Math" panose="02040503050406030204" pitchFamily="18" charset="0"/>
                              </a:rPr>
                              <m:t>adult</m:t>
                            </m:r>
                            <m:r>
                              <a:rPr lang="en-US" i="1">
                                <a:latin typeface="Cambria Math" panose="02040503050406030204" pitchFamily="18" charset="0"/>
                              </a:rPr>
                              <m:t>, </m:t>
                            </m:r>
                            <m:r>
                              <m:rPr>
                                <m:nor/>
                              </m:rPr>
                              <a:rPr lang="en-US">
                                <a:latin typeface="Cambria Math" panose="02040503050406030204" pitchFamily="18" charset="0"/>
                              </a:rPr>
                              <m:t>male</m:t>
                            </m:r>
                          </m:e>
                        </m:d>
                      </m:e>
                    </m:d>
                    <m:r>
                      <a:rPr lang="en-US" i="1">
                        <a:latin typeface="Cambria Math" panose="02040503050406030204" pitchFamily="18" charset="0"/>
                      </a:rPr>
                      <m:t>=</m:t>
                    </m:r>
                    <m:f>
                      <m:fPr>
                        <m:type m:val="skw"/>
                        <m:ctrlPr>
                          <a:rPr lang="en-US" i="1">
                            <a:latin typeface="Cambria Math" panose="02040503050406030204" pitchFamily="18" charset="0"/>
                          </a:rPr>
                        </m:ctrlPr>
                      </m:fPr>
                      <m:num>
                        <m:r>
                          <a:rPr lang="en-US" b="0" i="1" smtClean="0">
                            <a:latin typeface="Cambria Math" panose="02040503050406030204" pitchFamily="18" charset="0"/>
                          </a:rPr>
                          <m:t>4</m:t>
                        </m:r>
                      </m:num>
                      <m:den>
                        <m:r>
                          <a:rPr lang="en-US" i="1">
                            <a:latin typeface="Cambria Math" panose="02040503050406030204" pitchFamily="18" charset="0"/>
                          </a:rPr>
                          <m:t>5</m:t>
                        </m:r>
                      </m:den>
                    </m:f>
                  </m:oMath>
                </a14:m>
                <a:endParaRPr lang="en-US" dirty="0"/>
              </a:p>
            </p:txBody>
          </p:sp>
        </mc:Choice>
        <mc:Fallback xmlns="">
          <p:sp>
            <p:nvSpPr>
              <p:cNvPr id="3" name="Content Placeholder 2">
                <a:extLst>
                  <a:ext uri="{FF2B5EF4-FFF2-40B4-BE49-F238E27FC236}">
                    <a16:creationId xmlns:a16="http://schemas.microsoft.com/office/drawing/2014/main" id="{6FC3BF57-AAC7-40D2-99D6-D61FBBF6E407}"/>
                  </a:ext>
                </a:extLst>
              </p:cNvPr>
              <p:cNvSpPr>
                <a:spLocks noGrp="1" noRot="1" noChangeAspect="1" noMove="1" noResize="1" noEditPoints="1" noAdjustHandles="1" noChangeArrowheads="1" noChangeShapeType="1" noTextEdit="1"/>
              </p:cNvSpPr>
              <p:nvPr>
                <p:ph idx="1"/>
              </p:nvPr>
            </p:nvSpPr>
            <p:spPr>
              <a:xfrm>
                <a:off x="676656" y="2011680"/>
                <a:ext cx="10753725" cy="3766185"/>
              </a:xfr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5F52E8A-6941-4601-91CB-E880766E4F0A}"/>
              </a:ext>
            </a:extLst>
          </p:cNvPr>
          <p:cNvPicPr>
            <a:picLocks noChangeAspect="1"/>
          </p:cNvPicPr>
          <p:nvPr/>
        </p:nvPicPr>
        <p:blipFill>
          <a:blip r:embed="rId4"/>
          <a:stretch>
            <a:fillRect/>
          </a:stretch>
        </p:blipFill>
        <p:spPr>
          <a:xfrm flipH="1">
            <a:off x="1627912" y="4616852"/>
            <a:ext cx="1081295" cy="2219503"/>
          </a:xfrm>
          <a:prstGeom prst="rect">
            <a:avLst/>
          </a:prstGeom>
        </p:spPr>
      </p:pic>
      <p:pic>
        <p:nvPicPr>
          <p:cNvPr id="12" name="Picture 11">
            <a:extLst>
              <a:ext uri="{FF2B5EF4-FFF2-40B4-BE49-F238E27FC236}">
                <a16:creationId xmlns:a16="http://schemas.microsoft.com/office/drawing/2014/main" id="{4AC544AD-C140-48BB-A4F9-DD30657D69AF}"/>
              </a:ext>
            </a:extLst>
          </p:cNvPr>
          <p:cNvPicPr>
            <a:picLocks noChangeAspect="1"/>
          </p:cNvPicPr>
          <p:nvPr/>
        </p:nvPicPr>
        <p:blipFill>
          <a:blip r:embed="rId5"/>
          <a:stretch>
            <a:fillRect/>
          </a:stretch>
        </p:blipFill>
        <p:spPr>
          <a:xfrm>
            <a:off x="6257747" y="4605051"/>
            <a:ext cx="1611492" cy="2248764"/>
          </a:xfrm>
          <a:prstGeom prst="rect">
            <a:avLst/>
          </a:prstGeom>
        </p:spPr>
      </p:pic>
      <p:pic>
        <p:nvPicPr>
          <p:cNvPr id="14" name="Picture 13">
            <a:extLst>
              <a:ext uri="{FF2B5EF4-FFF2-40B4-BE49-F238E27FC236}">
                <a16:creationId xmlns:a16="http://schemas.microsoft.com/office/drawing/2014/main" id="{06D528AA-30EA-4195-A753-CC8448181BF7}"/>
              </a:ext>
            </a:extLst>
          </p:cNvPr>
          <p:cNvPicPr>
            <a:picLocks noChangeAspect="1"/>
          </p:cNvPicPr>
          <p:nvPr/>
        </p:nvPicPr>
        <p:blipFill>
          <a:blip r:embed="rId6"/>
          <a:stretch>
            <a:fillRect/>
          </a:stretch>
        </p:blipFill>
        <p:spPr>
          <a:xfrm>
            <a:off x="4900844" y="4644800"/>
            <a:ext cx="1240449" cy="2221529"/>
          </a:xfrm>
          <a:prstGeom prst="rect">
            <a:avLst/>
          </a:prstGeom>
        </p:spPr>
      </p:pic>
      <p:pic>
        <p:nvPicPr>
          <p:cNvPr id="16" name="Picture 15">
            <a:extLst>
              <a:ext uri="{FF2B5EF4-FFF2-40B4-BE49-F238E27FC236}">
                <a16:creationId xmlns:a16="http://schemas.microsoft.com/office/drawing/2014/main" id="{2E166598-269C-42E0-9CCB-7E7A07E6A2A9}"/>
              </a:ext>
            </a:extLst>
          </p:cNvPr>
          <p:cNvPicPr>
            <a:picLocks noChangeAspect="1"/>
          </p:cNvPicPr>
          <p:nvPr/>
        </p:nvPicPr>
        <p:blipFill>
          <a:blip r:embed="rId7"/>
          <a:stretch>
            <a:fillRect/>
          </a:stretch>
        </p:blipFill>
        <p:spPr>
          <a:xfrm>
            <a:off x="8107874" y="4641222"/>
            <a:ext cx="1256393" cy="2221529"/>
          </a:xfrm>
          <a:prstGeom prst="rect">
            <a:avLst/>
          </a:prstGeom>
        </p:spPr>
      </p:pic>
      <p:pic>
        <p:nvPicPr>
          <p:cNvPr id="17" name="Picture 16">
            <a:extLst>
              <a:ext uri="{FF2B5EF4-FFF2-40B4-BE49-F238E27FC236}">
                <a16:creationId xmlns:a16="http://schemas.microsoft.com/office/drawing/2014/main" id="{6D7F89CB-A043-44A8-BACA-2AEB33D2995A}"/>
              </a:ext>
            </a:extLst>
          </p:cNvPr>
          <p:cNvPicPr>
            <a:picLocks noChangeAspect="1"/>
          </p:cNvPicPr>
          <p:nvPr/>
        </p:nvPicPr>
        <p:blipFill>
          <a:blip r:embed="rId8"/>
          <a:stretch>
            <a:fillRect/>
          </a:stretch>
        </p:blipFill>
        <p:spPr>
          <a:xfrm>
            <a:off x="9687687" y="4633899"/>
            <a:ext cx="1179430" cy="2221529"/>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1CF64F-4393-497A-9364-4FEB3E66758E}"/>
                  </a:ext>
                </a:extLst>
              </p:cNvPr>
              <p:cNvSpPr txBox="1"/>
              <p:nvPr/>
            </p:nvSpPr>
            <p:spPr>
              <a:xfrm>
                <a:off x="1627912" y="3992319"/>
                <a:ext cx="95846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r>
                        <a:rPr lang="en-US" b="0" i="1" smtClean="0">
                          <a:latin typeface="Cambria Math" panose="02040503050406030204" pitchFamily="18" charset="0"/>
                        </a:rPr>
                        <m:t>=5</m:t>
                      </m:r>
                    </m:oMath>
                  </m:oMathPara>
                </a14:m>
                <a:endParaRPr lang="en-US" dirty="0"/>
              </a:p>
            </p:txBody>
          </p:sp>
        </mc:Choice>
        <mc:Fallback xmlns="">
          <p:sp>
            <p:nvSpPr>
              <p:cNvPr id="4" name="TextBox 3">
                <a:extLst>
                  <a:ext uri="{FF2B5EF4-FFF2-40B4-BE49-F238E27FC236}">
                    <a16:creationId xmlns:a16="http://schemas.microsoft.com/office/drawing/2014/main" id="{E01CF64F-4393-497A-9364-4FEB3E66758E}"/>
                  </a:ext>
                </a:extLst>
              </p:cNvPr>
              <p:cNvSpPr txBox="1">
                <a:spLocks noRot="1" noChangeAspect="1" noMove="1" noResize="1" noEditPoints="1" noAdjustHandles="1" noChangeArrowheads="1" noChangeShapeType="1" noTextEdit="1"/>
              </p:cNvSpPr>
              <p:nvPr/>
            </p:nvSpPr>
            <p:spPr>
              <a:xfrm>
                <a:off x="1627912" y="3992319"/>
                <a:ext cx="958466" cy="6127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C43775E-88BC-45ED-8B8E-D3F48EE2B2C1}"/>
                  </a:ext>
                </a:extLst>
              </p:cNvPr>
              <p:cNvSpPr txBox="1"/>
              <p:nvPr/>
            </p:nvSpPr>
            <p:spPr>
              <a:xfrm>
                <a:off x="9485794" y="3977463"/>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5" name="TextBox 24">
                <a:extLst>
                  <a:ext uri="{FF2B5EF4-FFF2-40B4-BE49-F238E27FC236}">
                    <a16:creationId xmlns:a16="http://schemas.microsoft.com/office/drawing/2014/main" id="{3C43775E-88BC-45ED-8B8E-D3F48EE2B2C1}"/>
                  </a:ext>
                </a:extLst>
              </p:cNvPr>
              <p:cNvSpPr txBox="1">
                <a:spLocks noRot="1" noChangeAspect="1" noMove="1" noResize="1" noEditPoints="1" noAdjustHandles="1" noChangeArrowheads="1" noChangeShapeType="1" noTextEdit="1"/>
              </p:cNvSpPr>
              <p:nvPr/>
            </p:nvSpPr>
            <p:spPr>
              <a:xfrm>
                <a:off x="9485794" y="3977463"/>
                <a:ext cx="1078294" cy="6165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894DB5D-0084-4C1F-AE13-F5EE58C691B9}"/>
                  </a:ext>
                </a:extLst>
              </p:cNvPr>
              <p:cNvSpPr txBox="1"/>
              <p:nvPr/>
            </p:nvSpPr>
            <p:spPr>
              <a:xfrm>
                <a:off x="8166238" y="3984900"/>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6" name="TextBox 25">
                <a:extLst>
                  <a:ext uri="{FF2B5EF4-FFF2-40B4-BE49-F238E27FC236}">
                    <a16:creationId xmlns:a16="http://schemas.microsoft.com/office/drawing/2014/main" id="{3894DB5D-0084-4C1F-AE13-F5EE58C691B9}"/>
                  </a:ext>
                </a:extLst>
              </p:cNvPr>
              <p:cNvSpPr txBox="1">
                <a:spLocks noRot="1" noChangeAspect="1" noMove="1" noResize="1" noEditPoints="1" noAdjustHandles="1" noChangeArrowheads="1" noChangeShapeType="1" noTextEdit="1"/>
              </p:cNvSpPr>
              <p:nvPr/>
            </p:nvSpPr>
            <p:spPr>
              <a:xfrm>
                <a:off x="8166238" y="3984900"/>
                <a:ext cx="1078294" cy="61651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B23DC77-4144-4A53-8373-E42ABE6C48D1}"/>
                  </a:ext>
                </a:extLst>
              </p:cNvPr>
              <p:cNvSpPr txBox="1"/>
              <p:nvPr/>
            </p:nvSpPr>
            <p:spPr>
              <a:xfrm>
                <a:off x="6478693" y="3992337"/>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7" name="TextBox 26">
                <a:extLst>
                  <a:ext uri="{FF2B5EF4-FFF2-40B4-BE49-F238E27FC236}">
                    <a16:creationId xmlns:a16="http://schemas.microsoft.com/office/drawing/2014/main" id="{4B23DC77-4144-4A53-8373-E42ABE6C48D1}"/>
                  </a:ext>
                </a:extLst>
              </p:cNvPr>
              <p:cNvSpPr txBox="1">
                <a:spLocks noRot="1" noChangeAspect="1" noMove="1" noResize="1" noEditPoints="1" noAdjustHandles="1" noChangeArrowheads="1" noChangeShapeType="1" noTextEdit="1"/>
              </p:cNvSpPr>
              <p:nvPr/>
            </p:nvSpPr>
            <p:spPr>
              <a:xfrm>
                <a:off x="6478693" y="3992337"/>
                <a:ext cx="1078294" cy="61651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0182FF4-EEE0-4C10-B251-D1FDF35043AA}"/>
                  </a:ext>
                </a:extLst>
              </p:cNvPr>
              <p:cNvSpPr txBox="1"/>
              <p:nvPr/>
            </p:nvSpPr>
            <p:spPr>
              <a:xfrm>
                <a:off x="4880357" y="3999774"/>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28" name="TextBox 27">
                <a:extLst>
                  <a:ext uri="{FF2B5EF4-FFF2-40B4-BE49-F238E27FC236}">
                    <a16:creationId xmlns:a16="http://schemas.microsoft.com/office/drawing/2014/main" id="{90182FF4-EEE0-4C10-B251-D1FDF35043AA}"/>
                  </a:ext>
                </a:extLst>
              </p:cNvPr>
              <p:cNvSpPr txBox="1">
                <a:spLocks noRot="1" noChangeAspect="1" noMove="1" noResize="1" noEditPoints="1" noAdjustHandles="1" noChangeArrowheads="1" noChangeShapeType="1" noTextEdit="1"/>
              </p:cNvSpPr>
              <p:nvPr/>
            </p:nvSpPr>
            <p:spPr>
              <a:xfrm>
                <a:off x="4880357" y="3999774"/>
                <a:ext cx="1078294" cy="616515"/>
              </a:xfrm>
              <a:prstGeom prst="rect">
                <a:avLst/>
              </a:prstGeom>
              <a:blipFill>
                <a:blip r:embed="rId13"/>
                <a:stretch>
                  <a:fillRect/>
                </a:stretch>
              </a:blipFill>
            </p:spPr>
            <p:txBody>
              <a:bodyPr/>
              <a:lstStyle/>
              <a:p>
                <a:r>
                  <a:rPr lang="en-US">
                    <a:noFill/>
                  </a:rPr>
                  <a:t> </a:t>
                </a:r>
              </a:p>
            </p:txBody>
          </p:sp>
        </mc:Fallback>
      </mc:AlternateContent>
      <p:sp>
        <p:nvSpPr>
          <p:cNvPr id="13" name="Arc 12">
            <a:extLst>
              <a:ext uri="{FF2B5EF4-FFF2-40B4-BE49-F238E27FC236}">
                <a16:creationId xmlns:a16="http://schemas.microsoft.com/office/drawing/2014/main" id="{031BEE3E-20B4-4A4C-B6CB-E7149395E65B}"/>
              </a:ext>
            </a:extLst>
          </p:cNvPr>
          <p:cNvSpPr/>
          <p:nvPr/>
        </p:nvSpPr>
        <p:spPr>
          <a:xfrm rot="21039575">
            <a:off x="7243539" y="1982904"/>
            <a:ext cx="3583081" cy="791737"/>
          </a:xfrm>
          <a:prstGeom prst="arc">
            <a:avLst>
              <a:gd name="adj1" fmla="val 21426379"/>
              <a:gd name="adj2" fmla="val 1046222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A8A9FA06-0BD3-48C4-8AE6-9278F6CF0698}"/>
              </a:ext>
            </a:extLst>
          </p:cNvPr>
          <p:cNvSpPr/>
          <p:nvPr/>
        </p:nvSpPr>
        <p:spPr>
          <a:xfrm>
            <a:off x="4889693" y="2367450"/>
            <a:ext cx="2559322" cy="44262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BE06B9-EEC4-4ED8-BC16-9290DFC38C73}"/>
                  </a:ext>
                </a:extLst>
              </p:cNvPr>
              <p:cNvSpPr txBox="1"/>
              <p:nvPr/>
            </p:nvSpPr>
            <p:spPr>
              <a:xfrm>
                <a:off x="9389325" y="1360449"/>
                <a:ext cx="2062975" cy="707886"/>
              </a:xfrm>
              <a:prstGeom prst="rect">
                <a:avLst/>
              </a:prstGeom>
              <a:noFill/>
            </p:spPr>
            <p:txBody>
              <a:bodyPr wrap="square" rtlCol="0">
                <a:spAutoFit/>
              </a:bodyPr>
              <a:lstStyle/>
              <a:p>
                <a14:m>
                  <m:oMath xmlns:m="http://schemas.openxmlformats.org/officeDocument/2006/math">
                    <m:r>
                      <m:rPr>
                        <m:nor/>
                      </m:rPr>
                      <a:rPr lang="en-US" sz="2000" b="0" i="0" smtClean="0">
                        <a:latin typeface="Cambria Math" panose="02040503050406030204" pitchFamily="18" charset="0"/>
                      </a:rPr>
                      <m:t>Pr</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e>
                        <m:r>
                          <a:rPr lang="en-US" sz="2000" b="0" i="1" smtClean="0">
                            <a:latin typeface="Cambria Math" panose="02040503050406030204" pitchFamily="18" charset="0"/>
                          </a:rPr>
                          <m:t>𝑋</m:t>
                        </m:r>
                      </m:e>
                    </m:d>
                  </m:oMath>
                </a14:m>
                <a:r>
                  <a:rPr lang="en-US" sz="2000" dirty="0"/>
                  <a:t> is called propensity</a:t>
                </a:r>
              </a:p>
            </p:txBody>
          </p:sp>
        </mc:Choice>
        <mc:Fallback xmlns="">
          <p:sp>
            <p:nvSpPr>
              <p:cNvPr id="5" name="TextBox 4">
                <a:extLst>
                  <a:ext uri="{FF2B5EF4-FFF2-40B4-BE49-F238E27FC236}">
                    <a16:creationId xmlns:a16="http://schemas.microsoft.com/office/drawing/2014/main" id="{89BE06B9-EEC4-4ED8-BC16-9290DFC38C73}"/>
                  </a:ext>
                </a:extLst>
              </p:cNvPr>
              <p:cNvSpPr txBox="1">
                <a:spLocks noRot="1" noChangeAspect="1" noMove="1" noResize="1" noEditPoints="1" noAdjustHandles="1" noChangeArrowheads="1" noChangeShapeType="1" noTextEdit="1"/>
              </p:cNvSpPr>
              <p:nvPr/>
            </p:nvSpPr>
            <p:spPr>
              <a:xfrm>
                <a:off x="9389325" y="1360449"/>
                <a:ext cx="2062975" cy="707886"/>
              </a:xfrm>
              <a:prstGeom prst="rect">
                <a:avLst/>
              </a:prstGeom>
              <a:blipFill>
                <a:blip r:embed="rId14"/>
                <a:stretch>
                  <a:fillRect l="-2950"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1998414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5CAB-4865-4676-B9D3-BAA90052C486}"/>
              </a:ext>
            </a:extLst>
          </p:cNvPr>
          <p:cNvSpPr>
            <a:spLocks noGrp="1"/>
          </p:cNvSpPr>
          <p:nvPr>
            <p:ph type="title"/>
          </p:nvPr>
        </p:nvSpPr>
        <p:spPr/>
        <p:txBody>
          <a:bodyPr/>
          <a:lstStyle/>
          <a:p>
            <a:r>
              <a:rPr lang="en-US" dirty="0"/>
              <a:t>Inverse Probability Weighting</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6500CA9-BEAA-4005-9640-6420A41BA57A}"/>
                  </a:ext>
                </a:extLst>
              </p:cNvPr>
              <p:cNvSpPr>
                <a:spLocks noGrp="1"/>
              </p:cNvSpPr>
              <p:nvPr>
                <p:ph idx="1"/>
              </p:nvPr>
            </p:nvSpPr>
            <p:spPr/>
            <p:txBody>
              <a:bodyPr/>
              <a:lstStyle/>
              <a:p>
                <a:r>
                  <a:rPr lang="en-US" sz="2800" dirty="0"/>
                  <a:t>Creates a pseudo population:</a:t>
                </a:r>
              </a:p>
              <a:p>
                <a:pPr lvl="1"/>
                <a:r>
                  <a:rPr lang="en-US" sz="2600" dirty="0">
                    <a:solidFill>
                      <a:prstClr val="black">
                        <a:lumMod val="85000"/>
                        <a:lumOff val="15000"/>
                      </a:prstClr>
                    </a:solidFill>
                  </a:rPr>
                  <a:t>Of size of </a:t>
                </a:r>
                <a14:m>
                  <m:oMath xmlns:m="http://schemas.openxmlformats.org/officeDocument/2006/math">
                    <m:r>
                      <a:rPr lang="en-US" sz="2600" i="1">
                        <a:solidFill>
                          <a:prstClr val="black">
                            <a:lumMod val="85000"/>
                            <a:lumOff val="15000"/>
                          </a:prstClr>
                        </a:solidFill>
                        <a:latin typeface="Cambria Math" panose="02040503050406030204" pitchFamily="18" charset="0"/>
                      </a:rPr>
                      <m:t>2</m:t>
                    </m:r>
                    <m:r>
                      <a:rPr lang="en-US" sz="2600" i="1">
                        <a:solidFill>
                          <a:prstClr val="black">
                            <a:lumMod val="85000"/>
                            <a:lumOff val="15000"/>
                          </a:prstClr>
                        </a:solidFill>
                        <a:latin typeface="Cambria Math" panose="02040503050406030204" pitchFamily="18" charset="0"/>
                      </a:rPr>
                      <m:t>𝑛</m:t>
                    </m:r>
                  </m:oMath>
                </a14:m>
                <a:r>
                  <a:rPr lang="en-US" sz="2600" dirty="0">
                    <a:solidFill>
                      <a:prstClr val="black">
                        <a:lumMod val="85000"/>
                        <a:lumOff val="15000"/>
                      </a:prstClr>
                    </a:solidFill>
                  </a:rPr>
                  <a:t>: where </a:t>
                </a:r>
                <a14:m>
                  <m:oMath xmlns:m="http://schemas.openxmlformats.org/officeDocument/2006/math">
                    <m:r>
                      <a:rPr lang="en-US" sz="2600" i="1">
                        <a:solidFill>
                          <a:prstClr val="black">
                            <a:lumMod val="85000"/>
                            <a:lumOff val="15000"/>
                          </a:prstClr>
                        </a:solidFill>
                        <a:latin typeface="Cambria Math" panose="02040503050406030204" pitchFamily="18" charset="0"/>
                      </a:rPr>
                      <m:t>𝑛</m:t>
                    </m:r>
                  </m:oMath>
                </a14:m>
                <a:r>
                  <a:rPr lang="en-US" sz="2600" dirty="0">
                    <a:solidFill>
                      <a:prstClr val="black">
                        <a:lumMod val="85000"/>
                        <a:lumOff val="15000"/>
                      </a:prstClr>
                    </a:solidFill>
                  </a:rPr>
                  <a:t> are treated and </a:t>
                </a:r>
                <a14:m>
                  <m:oMath xmlns:m="http://schemas.openxmlformats.org/officeDocument/2006/math">
                    <m:r>
                      <a:rPr lang="en-US" sz="2600" i="1">
                        <a:solidFill>
                          <a:prstClr val="black">
                            <a:lumMod val="85000"/>
                            <a:lumOff val="15000"/>
                          </a:prstClr>
                        </a:solidFill>
                        <a:latin typeface="Cambria Math" panose="02040503050406030204" pitchFamily="18" charset="0"/>
                      </a:rPr>
                      <m:t>𝑛</m:t>
                    </m:r>
                  </m:oMath>
                </a14:m>
                <a:r>
                  <a:rPr lang="en-US" sz="2600" dirty="0">
                    <a:solidFill>
                      <a:prstClr val="black">
                        <a:lumMod val="85000"/>
                        <a:lumOff val="15000"/>
                      </a:prstClr>
                    </a:solidFill>
                  </a:rPr>
                  <a:t> are controlled.</a:t>
                </a:r>
              </a:p>
            </p:txBody>
          </p:sp>
        </mc:Choice>
        <mc:Fallback xmlns="">
          <p:sp>
            <p:nvSpPr>
              <p:cNvPr id="4" name="Content Placeholder 3">
                <a:extLst>
                  <a:ext uri="{FF2B5EF4-FFF2-40B4-BE49-F238E27FC236}">
                    <a16:creationId xmlns:a16="http://schemas.microsoft.com/office/drawing/2014/main" id="{C6500CA9-BEAA-4005-9640-6420A41BA57A}"/>
                  </a:ext>
                </a:extLst>
              </p:cNvPr>
              <p:cNvSpPr>
                <a:spLocks noGrp="1" noRot="1" noChangeAspect="1" noMove="1" noResize="1" noEditPoints="1" noAdjustHandles="1" noChangeArrowheads="1" noChangeShapeType="1" noTextEdit="1"/>
              </p:cNvSpPr>
              <p:nvPr>
                <p:ph idx="1"/>
              </p:nvPr>
            </p:nvSpPr>
            <p:spPr>
              <a:blipFill>
                <a:blip r:embed="rId3"/>
                <a:stretch>
                  <a:fillRect l="-283" t="-307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C4BDA4F-C000-4120-A533-146DF16F19EE}"/>
              </a:ext>
            </a:extLst>
          </p:cNvPr>
          <p:cNvPicPr>
            <a:picLocks noChangeAspect="1"/>
          </p:cNvPicPr>
          <p:nvPr/>
        </p:nvPicPr>
        <p:blipFill>
          <a:blip r:embed="rId4"/>
          <a:stretch>
            <a:fillRect/>
          </a:stretch>
        </p:blipFill>
        <p:spPr>
          <a:xfrm>
            <a:off x="6257747" y="4605051"/>
            <a:ext cx="1611492" cy="2248764"/>
          </a:xfrm>
          <a:prstGeom prst="rect">
            <a:avLst/>
          </a:prstGeom>
        </p:spPr>
      </p:pic>
      <p:pic>
        <p:nvPicPr>
          <p:cNvPr id="8" name="Picture 7">
            <a:extLst>
              <a:ext uri="{FF2B5EF4-FFF2-40B4-BE49-F238E27FC236}">
                <a16:creationId xmlns:a16="http://schemas.microsoft.com/office/drawing/2014/main" id="{2EC6A563-7D24-4CAE-A49B-4EBDFD1293B6}"/>
              </a:ext>
            </a:extLst>
          </p:cNvPr>
          <p:cNvPicPr>
            <a:picLocks noChangeAspect="1"/>
          </p:cNvPicPr>
          <p:nvPr/>
        </p:nvPicPr>
        <p:blipFill>
          <a:blip r:embed="rId5"/>
          <a:stretch>
            <a:fillRect/>
          </a:stretch>
        </p:blipFill>
        <p:spPr>
          <a:xfrm>
            <a:off x="4900844" y="4644800"/>
            <a:ext cx="1240449" cy="2221529"/>
          </a:xfrm>
          <a:prstGeom prst="rect">
            <a:avLst/>
          </a:prstGeom>
        </p:spPr>
      </p:pic>
      <p:pic>
        <p:nvPicPr>
          <p:cNvPr id="10" name="Picture 9">
            <a:extLst>
              <a:ext uri="{FF2B5EF4-FFF2-40B4-BE49-F238E27FC236}">
                <a16:creationId xmlns:a16="http://schemas.microsoft.com/office/drawing/2014/main" id="{8D2F8806-38D5-4CBA-827B-64C4C3A0CBBF}"/>
              </a:ext>
            </a:extLst>
          </p:cNvPr>
          <p:cNvPicPr>
            <a:picLocks noChangeAspect="1"/>
          </p:cNvPicPr>
          <p:nvPr/>
        </p:nvPicPr>
        <p:blipFill>
          <a:blip r:embed="rId6"/>
          <a:stretch>
            <a:fillRect/>
          </a:stretch>
        </p:blipFill>
        <p:spPr>
          <a:xfrm>
            <a:off x="8107874" y="4641222"/>
            <a:ext cx="1256393" cy="2221529"/>
          </a:xfrm>
          <a:prstGeom prst="rect">
            <a:avLst/>
          </a:prstGeom>
        </p:spPr>
      </p:pic>
      <p:pic>
        <p:nvPicPr>
          <p:cNvPr id="11" name="Picture 10">
            <a:extLst>
              <a:ext uri="{FF2B5EF4-FFF2-40B4-BE49-F238E27FC236}">
                <a16:creationId xmlns:a16="http://schemas.microsoft.com/office/drawing/2014/main" id="{E7937E77-83A6-4A97-BB44-191174C585EC}"/>
              </a:ext>
            </a:extLst>
          </p:cNvPr>
          <p:cNvPicPr>
            <a:picLocks noChangeAspect="1"/>
          </p:cNvPicPr>
          <p:nvPr/>
        </p:nvPicPr>
        <p:blipFill>
          <a:blip r:embed="rId7"/>
          <a:stretch>
            <a:fillRect/>
          </a:stretch>
        </p:blipFill>
        <p:spPr>
          <a:xfrm>
            <a:off x="9687687" y="4633899"/>
            <a:ext cx="1179430" cy="222152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7471B8-07CF-440B-AC07-63B1B249AAA9}"/>
                  </a:ext>
                </a:extLst>
              </p:cNvPr>
              <p:cNvSpPr txBox="1"/>
              <p:nvPr/>
            </p:nvSpPr>
            <p:spPr>
              <a:xfrm>
                <a:off x="1627912" y="3992319"/>
                <a:ext cx="95846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r>
                        <a:rPr lang="en-US" b="0" i="1" smtClean="0">
                          <a:latin typeface="Cambria Math" panose="02040503050406030204" pitchFamily="18" charset="0"/>
                        </a:rPr>
                        <m:t>=5</m:t>
                      </m:r>
                    </m:oMath>
                  </m:oMathPara>
                </a14:m>
                <a:endParaRPr lang="en-US" dirty="0"/>
              </a:p>
            </p:txBody>
          </p:sp>
        </mc:Choice>
        <mc:Fallback xmlns="">
          <p:sp>
            <p:nvSpPr>
              <p:cNvPr id="12" name="TextBox 11">
                <a:extLst>
                  <a:ext uri="{FF2B5EF4-FFF2-40B4-BE49-F238E27FC236}">
                    <a16:creationId xmlns:a16="http://schemas.microsoft.com/office/drawing/2014/main" id="{C37471B8-07CF-440B-AC07-63B1B249AAA9}"/>
                  </a:ext>
                </a:extLst>
              </p:cNvPr>
              <p:cNvSpPr txBox="1">
                <a:spLocks noRot="1" noChangeAspect="1" noMove="1" noResize="1" noEditPoints="1" noAdjustHandles="1" noChangeArrowheads="1" noChangeShapeType="1" noTextEdit="1"/>
              </p:cNvSpPr>
              <p:nvPr/>
            </p:nvSpPr>
            <p:spPr>
              <a:xfrm>
                <a:off x="1627912" y="3992319"/>
                <a:ext cx="958466" cy="6127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BB7E4B-20E1-4B35-98BC-9269C1C09356}"/>
                  </a:ext>
                </a:extLst>
              </p:cNvPr>
              <p:cNvSpPr txBox="1"/>
              <p:nvPr/>
            </p:nvSpPr>
            <p:spPr>
              <a:xfrm>
                <a:off x="9485794" y="3977463"/>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13" name="TextBox 12">
                <a:extLst>
                  <a:ext uri="{FF2B5EF4-FFF2-40B4-BE49-F238E27FC236}">
                    <a16:creationId xmlns:a16="http://schemas.microsoft.com/office/drawing/2014/main" id="{2EBB7E4B-20E1-4B35-98BC-9269C1C09356}"/>
                  </a:ext>
                </a:extLst>
              </p:cNvPr>
              <p:cNvSpPr txBox="1">
                <a:spLocks noRot="1" noChangeAspect="1" noMove="1" noResize="1" noEditPoints="1" noAdjustHandles="1" noChangeArrowheads="1" noChangeShapeType="1" noTextEdit="1"/>
              </p:cNvSpPr>
              <p:nvPr/>
            </p:nvSpPr>
            <p:spPr>
              <a:xfrm>
                <a:off x="9485794" y="3977463"/>
                <a:ext cx="1078294" cy="61651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9791D17-03F0-456F-BE16-4DA600A4C6DA}"/>
                  </a:ext>
                </a:extLst>
              </p:cNvPr>
              <p:cNvSpPr txBox="1"/>
              <p:nvPr/>
            </p:nvSpPr>
            <p:spPr>
              <a:xfrm>
                <a:off x="8166238" y="3984900"/>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14" name="TextBox 13">
                <a:extLst>
                  <a:ext uri="{FF2B5EF4-FFF2-40B4-BE49-F238E27FC236}">
                    <a16:creationId xmlns:a16="http://schemas.microsoft.com/office/drawing/2014/main" id="{99791D17-03F0-456F-BE16-4DA600A4C6DA}"/>
                  </a:ext>
                </a:extLst>
              </p:cNvPr>
              <p:cNvSpPr txBox="1">
                <a:spLocks noRot="1" noChangeAspect="1" noMove="1" noResize="1" noEditPoints="1" noAdjustHandles="1" noChangeArrowheads="1" noChangeShapeType="1" noTextEdit="1"/>
              </p:cNvSpPr>
              <p:nvPr/>
            </p:nvSpPr>
            <p:spPr>
              <a:xfrm>
                <a:off x="8166238" y="3984900"/>
                <a:ext cx="1078294" cy="6165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585C91D-D8F0-452F-B788-3524C464929F}"/>
                  </a:ext>
                </a:extLst>
              </p:cNvPr>
              <p:cNvSpPr txBox="1"/>
              <p:nvPr/>
            </p:nvSpPr>
            <p:spPr>
              <a:xfrm>
                <a:off x="6478693" y="3992337"/>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15" name="TextBox 14">
                <a:extLst>
                  <a:ext uri="{FF2B5EF4-FFF2-40B4-BE49-F238E27FC236}">
                    <a16:creationId xmlns:a16="http://schemas.microsoft.com/office/drawing/2014/main" id="{F585C91D-D8F0-452F-B788-3524C464929F}"/>
                  </a:ext>
                </a:extLst>
              </p:cNvPr>
              <p:cNvSpPr txBox="1">
                <a:spLocks noRot="1" noChangeAspect="1" noMove="1" noResize="1" noEditPoints="1" noAdjustHandles="1" noChangeArrowheads="1" noChangeShapeType="1" noTextEdit="1"/>
              </p:cNvSpPr>
              <p:nvPr/>
            </p:nvSpPr>
            <p:spPr>
              <a:xfrm>
                <a:off x="6478693" y="3992337"/>
                <a:ext cx="1078294" cy="61651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09A78CA-3FCA-4BBD-A7E4-BD3E1BB13EE2}"/>
                  </a:ext>
                </a:extLst>
              </p:cNvPr>
              <p:cNvSpPr txBox="1"/>
              <p:nvPr/>
            </p:nvSpPr>
            <p:spPr>
              <a:xfrm>
                <a:off x="4880357" y="3999774"/>
                <a:ext cx="1078294"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=1.25</m:t>
                      </m:r>
                    </m:oMath>
                  </m:oMathPara>
                </a14:m>
                <a:endParaRPr lang="en-US" dirty="0"/>
              </a:p>
            </p:txBody>
          </p:sp>
        </mc:Choice>
        <mc:Fallback xmlns="">
          <p:sp>
            <p:nvSpPr>
              <p:cNvPr id="16" name="TextBox 15">
                <a:extLst>
                  <a:ext uri="{FF2B5EF4-FFF2-40B4-BE49-F238E27FC236}">
                    <a16:creationId xmlns:a16="http://schemas.microsoft.com/office/drawing/2014/main" id="{009A78CA-3FCA-4BBD-A7E4-BD3E1BB13EE2}"/>
                  </a:ext>
                </a:extLst>
              </p:cNvPr>
              <p:cNvSpPr txBox="1">
                <a:spLocks noRot="1" noChangeAspect="1" noMove="1" noResize="1" noEditPoints="1" noAdjustHandles="1" noChangeArrowheads="1" noChangeShapeType="1" noTextEdit="1"/>
              </p:cNvSpPr>
              <p:nvPr/>
            </p:nvSpPr>
            <p:spPr>
              <a:xfrm>
                <a:off x="4880357" y="3999774"/>
                <a:ext cx="1078294" cy="616515"/>
              </a:xfrm>
              <a:prstGeom prst="rect">
                <a:avLst/>
              </a:prstGeom>
              <a:blipFill>
                <a:blip r:embed="rId12"/>
                <a:stretch>
                  <a:fillRect/>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BBCBAAD7-E469-4DA6-8F82-1EBE6789E2DA}"/>
              </a:ext>
            </a:extLst>
          </p:cNvPr>
          <p:cNvPicPr>
            <a:picLocks noChangeAspect="1"/>
          </p:cNvPicPr>
          <p:nvPr/>
        </p:nvPicPr>
        <p:blipFill>
          <a:blip r:embed="rId13"/>
          <a:stretch>
            <a:fillRect/>
          </a:stretch>
        </p:blipFill>
        <p:spPr>
          <a:xfrm flipH="1">
            <a:off x="1627912" y="4616852"/>
            <a:ext cx="1081295" cy="2219503"/>
          </a:xfrm>
          <a:prstGeom prst="rect">
            <a:avLst/>
          </a:prstGeom>
        </p:spPr>
      </p:pic>
    </p:spTree>
    <p:extLst>
      <p:ext uri="{BB962C8B-B14F-4D97-AF65-F5344CB8AC3E}">
        <p14:creationId xmlns:p14="http://schemas.microsoft.com/office/powerpoint/2010/main" val="417763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5CAB-4865-4676-B9D3-BAA90052C486}"/>
              </a:ext>
            </a:extLst>
          </p:cNvPr>
          <p:cNvSpPr>
            <a:spLocks noGrp="1"/>
          </p:cNvSpPr>
          <p:nvPr>
            <p:ph type="title"/>
          </p:nvPr>
        </p:nvSpPr>
        <p:spPr/>
        <p:txBody>
          <a:bodyPr/>
          <a:lstStyle/>
          <a:p>
            <a:r>
              <a:rPr lang="en-US" dirty="0"/>
              <a:t>Inverse Probability Weighting</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6500CA9-BEAA-4005-9640-6420A41BA57A}"/>
                  </a:ext>
                </a:extLst>
              </p:cNvPr>
              <p:cNvSpPr>
                <a:spLocks noGrp="1"/>
              </p:cNvSpPr>
              <p:nvPr>
                <p:ph idx="1"/>
              </p:nvPr>
            </p:nvSpPr>
            <p:spPr/>
            <p:txBody>
              <a:bodyPr/>
              <a:lstStyle/>
              <a:p>
                <a:r>
                  <a:rPr lang="en-US" sz="2800" dirty="0"/>
                  <a:t>Creates a pseudo population:</a:t>
                </a:r>
              </a:p>
              <a:p>
                <a:pPr lvl="1"/>
                <a:r>
                  <a:rPr lang="en-US" sz="2600" dirty="0">
                    <a:solidFill>
                      <a:prstClr val="black">
                        <a:lumMod val="85000"/>
                        <a:lumOff val="15000"/>
                      </a:prstClr>
                    </a:solidFill>
                  </a:rPr>
                  <a:t>Of size of </a:t>
                </a:r>
                <a14:m>
                  <m:oMath xmlns:m="http://schemas.openxmlformats.org/officeDocument/2006/math">
                    <m:r>
                      <a:rPr lang="en-US" sz="2600" i="1">
                        <a:solidFill>
                          <a:prstClr val="black">
                            <a:lumMod val="85000"/>
                            <a:lumOff val="15000"/>
                          </a:prstClr>
                        </a:solidFill>
                        <a:latin typeface="Cambria Math" panose="02040503050406030204" pitchFamily="18" charset="0"/>
                      </a:rPr>
                      <m:t>2</m:t>
                    </m:r>
                    <m:r>
                      <a:rPr lang="en-US" sz="2600" i="1">
                        <a:solidFill>
                          <a:prstClr val="black">
                            <a:lumMod val="85000"/>
                            <a:lumOff val="15000"/>
                          </a:prstClr>
                        </a:solidFill>
                        <a:latin typeface="Cambria Math" panose="02040503050406030204" pitchFamily="18" charset="0"/>
                      </a:rPr>
                      <m:t>𝑛</m:t>
                    </m:r>
                  </m:oMath>
                </a14:m>
                <a:r>
                  <a:rPr lang="en-US" sz="2600" dirty="0">
                    <a:solidFill>
                      <a:prstClr val="black">
                        <a:lumMod val="85000"/>
                        <a:lumOff val="15000"/>
                      </a:prstClr>
                    </a:solidFill>
                  </a:rPr>
                  <a:t>: where </a:t>
                </a:r>
                <a14:m>
                  <m:oMath xmlns:m="http://schemas.openxmlformats.org/officeDocument/2006/math">
                    <m:r>
                      <a:rPr lang="en-US" sz="2600" i="1">
                        <a:solidFill>
                          <a:prstClr val="black">
                            <a:lumMod val="85000"/>
                            <a:lumOff val="15000"/>
                          </a:prstClr>
                        </a:solidFill>
                        <a:latin typeface="Cambria Math" panose="02040503050406030204" pitchFamily="18" charset="0"/>
                      </a:rPr>
                      <m:t>𝑛</m:t>
                    </m:r>
                  </m:oMath>
                </a14:m>
                <a:r>
                  <a:rPr lang="en-US" sz="2600" dirty="0">
                    <a:solidFill>
                      <a:prstClr val="black">
                        <a:lumMod val="85000"/>
                        <a:lumOff val="15000"/>
                      </a:prstClr>
                    </a:solidFill>
                  </a:rPr>
                  <a:t> are treated and </a:t>
                </a:r>
                <a14:m>
                  <m:oMath xmlns:m="http://schemas.openxmlformats.org/officeDocument/2006/math">
                    <m:r>
                      <a:rPr lang="en-US" sz="2600" i="1">
                        <a:solidFill>
                          <a:prstClr val="black">
                            <a:lumMod val="85000"/>
                            <a:lumOff val="15000"/>
                          </a:prstClr>
                        </a:solidFill>
                        <a:latin typeface="Cambria Math" panose="02040503050406030204" pitchFamily="18" charset="0"/>
                      </a:rPr>
                      <m:t>𝑛</m:t>
                    </m:r>
                  </m:oMath>
                </a14:m>
                <a:r>
                  <a:rPr lang="en-US" sz="2600" dirty="0">
                    <a:solidFill>
                      <a:prstClr val="black">
                        <a:lumMod val="85000"/>
                        <a:lumOff val="15000"/>
                      </a:prstClr>
                    </a:solidFill>
                  </a:rPr>
                  <a:t> are controlled.</a:t>
                </a:r>
              </a:p>
              <a:p>
                <a:pPr lvl="1"/>
                <a:r>
                  <a:rPr lang="en-US" sz="2600" dirty="0">
                    <a:solidFill>
                      <a:prstClr val="black">
                        <a:lumMod val="85000"/>
                        <a:lumOff val="15000"/>
                      </a:prstClr>
                    </a:solidFill>
                  </a:rPr>
                  <a:t>Unconfounded </a:t>
                </a:r>
                <a:r>
                  <a:rPr lang="en-US" sz="2200" dirty="0">
                    <a:solidFill>
                      <a:prstClr val="black">
                        <a:lumMod val="85000"/>
                        <a:lumOff val="15000"/>
                      </a:prstClr>
                    </a:solidFill>
                  </a:rPr>
                  <a:t>(everyone are equally likely to be treated).</a:t>
                </a:r>
              </a:p>
              <a:p>
                <a:pPr lvl="1">
                  <a:spcAft>
                    <a:spcPts val="2400"/>
                  </a:spcAft>
                </a:pPr>
                <a:r>
                  <a:rPr lang="en-US" sz="2600" dirty="0">
                    <a:solidFill>
                      <a:prstClr val="black">
                        <a:lumMod val="85000"/>
                        <a:lumOff val="15000"/>
                      </a:prstClr>
                    </a:solidFill>
                  </a:rPr>
                  <a:t>Balance between groups.</a:t>
                </a:r>
              </a:p>
            </p:txBody>
          </p:sp>
        </mc:Choice>
        <mc:Fallback xmlns="">
          <p:sp>
            <p:nvSpPr>
              <p:cNvPr id="4" name="Content Placeholder 3">
                <a:extLst>
                  <a:ext uri="{FF2B5EF4-FFF2-40B4-BE49-F238E27FC236}">
                    <a16:creationId xmlns:a16="http://schemas.microsoft.com/office/drawing/2014/main" id="{C6500CA9-BEAA-4005-9640-6420A41BA57A}"/>
                  </a:ext>
                </a:extLst>
              </p:cNvPr>
              <p:cNvSpPr>
                <a:spLocks noGrp="1" noRot="1" noChangeAspect="1" noMove="1" noResize="1" noEditPoints="1" noAdjustHandles="1" noChangeArrowheads="1" noChangeShapeType="1" noTextEdit="1"/>
              </p:cNvSpPr>
              <p:nvPr>
                <p:ph idx="1"/>
              </p:nvPr>
            </p:nvSpPr>
            <p:spPr>
              <a:blipFill>
                <a:blip r:embed="rId3"/>
                <a:stretch>
                  <a:fillRect l="-283" t="-307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0E4ACA7-4CC9-4A9D-948D-66CEC9DD0176}"/>
              </a:ext>
            </a:extLst>
          </p:cNvPr>
          <p:cNvPicPr>
            <a:picLocks noChangeAspect="1"/>
          </p:cNvPicPr>
          <p:nvPr/>
        </p:nvPicPr>
        <p:blipFill>
          <a:blip r:embed="rId4"/>
          <a:stretch>
            <a:fillRect/>
          </a:stretch>
        </p:blipFill>
        <p:spPr>
          <a:xfrm flipH="1">
            <a:off x="1905705" y="4651577"/>
            <a:ext cx="1081295" cy="2219503"/>
          </a:xfrm>
          <a:prstGeom prst="rect">
            <a:avLst/>
          </a:prstGeom>
        </p:spPr>
      </p:pic>
      <p:pic>
        <p:nvPicPr>
          <p:cNvPr id="7" name="Picture 6">
            <a:extLst>
              <a:ext uri="{FF2B5EF4-FFF2-40B4-BE49-F238E27FC236}">
                <a16:creationId xmlns:a16="http://schemas.microsoft.com/office/drawing/2014/main" id="{FC4BDA4F-C000-4120-A533-146DF16F19EE}"/>
              </a:ext>
            </a:extLst>
          </p:cNvPr>
          <p:cNvPicPr>
            <a:picLocks noChangeAspect="1"/>
          </p:cNvPicPr>
          <p:nvPr/>
        </p:nvPicPr>
        <p:blipFill>
          <a:blip r:embed="rId5"/>
          <a:stretch>
            <a:fillRect/>
          </a:stretch>
        </p:blipFill>
        <p:spPr>
          <a:xfrm>
            <a:off x="7765392" y="4580506"/>
            <a:ext cx="1611492" cy="2248764"/>
          </a:xfrm>
          <a:prstGeom prst="rect">
            <a:avLst/>
          </a:prstGeom>
        </p:spPr>
      </p:pic>
      <p:pic>
        <p:nvPicPr>
          <p:cNvPr id="8" name="Picture 7">
            <a:extLst>
              <a:ext uri="{FF2B5EF4-FFF2-40B4-BE49-F238E27FC236}">
                <a16:creationId xmlns:a16="http://schemas.microsoft.com/office/drawing/2014/main" id="{2EC6A563-7D24-4CAE-A49B-4EBDFD1293B6}"/>
              </a:ext>
            </a:extLst>
          </p:cNvPr>
          <p:cNvPicPr>
            <a:picLocks noChangeAspect="1"/>
          </p:cNvPicPr>
          <p:nvPr/>
        </p:nvPicPr>
        <p:blipFill>
          <a:blip r:embed="rId6"/>
          <a:stretch>
            <a:fillRect/>
          </a:stretch>
        </p:blipFill>
        <p:spPr>
          <a:xfrm>
            <a:off x="6635989" y="4632286"/>
            <a:ext cx="1240449" cy="2221529"/>
          </a:xfrm>
          <a:prstGeom prst="rect">
            <a:avLst/>
          </a:prstGeom>
        </p:spPr>
      </p:pic>
      <p:pic>
        <p:nvPicPr>
          <p:cNvPr id="10" name="Picture 9">
            <a:extLst>
              <a:ext uri="{FF2B5EF4-FFF2-40B4-BE49-F238E27FC236}">
                <a16:creationId xmlns:a16="http://schemas.microsoft.com/office/drawing/2014/main" id="{8D2F8806-38D5-4CBA-827B-64C4C3A0CBBF}"/>
              </a:ext>
            </a:extLst>
          </p:cNvPr>
          <p:cNvPicPr>
            <a:picLocks noChangeAspect="1"/>
          </p:cNvPicPr>
          <p:nvPr/>
        </p:nvPicPr>
        <p:blipFill>
          <a:blip r:embed="rId7"/>
          <a:stretch>
            <a:fillRect/>
          </a:stretch>
        </p:blipFill>
        <p:spPr>
          <a:xfrm>
            <a:off x="9309711" y="4606714"/>
            <a:ext cx="1256393" cy="2221529"/>
          </a:xfrm>
          <a:prstGeom prst="rect">
            <a:avLst/>
          </a:prstGeom>
        </p:spPr>
      </p:pic>
      <p:pic>
        <p:nvPicPr>
          <p:cNvPr id="11" name="Picture 10">
            <a:extLst>
              <a:ext uri="{FF2B5EF4-FFF2-40B4-BE49-F238E27FC236}">
                <a16:creationId xmlns:a16="http://schemas.microsoft.com/office/drawing/2014/main" id="{E7937E77-83A6-4A97-BB44-191174C585EC}"/>
              </a:ext>
            </a:extLst>
          </p:cNvPr>
          <p:cNvPicPr>
            <a:picLocks noChangeAspect="1"/>
          </p:cNvPicPr>
          <p:nvPr/>
        </p:nvPicPr>
        <p:blipFill>
          <a:blip r:embed="rId8"/>
          <a:stretch>
            <a:fillRect/>
          </a:stretch>
        </p:blipFill>
        <p:spPr>
          <a:xfrm>
            <a:off x="10542954" y="4632286"/>
            <a:ext cx="1179430" cy="2221529"/>
          </a:xfrm>
          <a:prstGeom prst="rect">
            <a:avLst/>
          </a:prstGeom>
        </p:spPr>
      </p:pic>
      <p:pic>
        <p:nvPicPr>
          <p:cNvPr id="17" name="Picture 16">
            <a:extLst>
              <a:ext uri="{FF2B5EF4-FFF2-40B4-BE49-F238E27FC236}">
                <a16:creationId xmlns:a16="http://schemas.microsoft.com/office/drawing/2014/main" id="{241FAB1F-DF5F-4F0B-84C3-972FAE3E5EC9}"/>
              </a:ext>
            </a:extLst>
          </p:cNvPr>
          <p:cNvPicPr>
            <a:picLocks noChangeAspect="1"/>
          </p:cNvPicPr>
          <p:nvPr/>
        </p:nvPicPr>
        <p:blipFill>
          <a:blip r:embed="rId4"/>
          <a:stretch>
            <a:fillRect/>
          </a:stretch>
        </p:blipFill>
        <p:spPr>
          <a:xfrm flipH="1">
            <a:off x="2815116" y="4670165"/>
            <a:ext cx="1081295" cy="2219503"/>
          </a:xfrm>
          <a:prstGeom prst="rect">
            <a:avLst/>
          </a:prstGeom>
        </p:spPr>
      </p:pic>
      <p:pic>
        <p:nvPicPr>
          <p:cNvPr id="18" name="Picture 17">
            <a:extLst>
              <a:ext uri="{FF2B5EF4-FFF2-40B4-BE49-F238E27FC236}">
                <a16:creationId xmlns:a16="http://schemas.microsoft.com/office/drawing/2014/main" id="{A95179F0-CAD6-4027-876A-E42A1AD50010}"/>
              </a:ext>
            </a:extLst>
          </p:cNvPr>
          <p:cNvPicPr>
            <a:picLocks noChangeAspect="1"/>
          </p:cNvPicPr>
          <p:nvPr/>
        </p:nvPicPr>
        <p:blipFill>
          <a:blip r:embed="rId4"/>
          <a:stretch>
            <a:fillRect/>
          </a:stretch>
        </p:blipFill>
        <p:spPr>
          <a:xfrm flipH="1">
            <a:off x="3782406" y="4665603"/>
            <a:ext cx="1081295" cy="2219503"/>
          </a:xfrm>
          <a:prstGeom prst="rect">
            <a:avLst/>
          </a:prstGeom>
        </p:spPr>
      </p:pic>
      <p:pic>
        <p:nvPicPr>
          <p:cNvPr id="19" name="Picture 18">
            <a:extLst>
              <a:ext uri="{FF2B5EF4-FFF2-40B4-BE49-F238E27FC236}">
                <a16:creationId xmlns:a16="http://schemas.microsoft.com/office/drawing/2014/main" id="{9E68FB45-B0BC-4080-A916-943E21E8D21F}"/>
              </a:ext>
            </a:extLst>
          </p:cNvPr>
          <p:cNvPicPr>
            <a:picLocks noChangeAspect="1"/>
          </p:cNvPicPr>
          <p:nvPr/>
        </p:nvPicPr>
        <p:blipFill>
          <a:blip r:embed="rId4"/>
          <a:stretch>
            <a:fillRect/>
          </a:stretch>
        </p:blipFill>
        <p:spPr>
          <a:xfrm flipH="1">
            <a:off x="10994" y="4649466"/>
            <a:ext cx="1081295" cy="2219503"/>
          </a:xfrm>
          <a:prstGeom prst="rect">
            <a:avLst/>
          </a:prstGeom>
        </p:spPr>
      </p:pic>
      <p:pic>
        <p:nvPicPr>
          <p:cNvPr id="20" name="Picture 19">
            <a:extLst>
              <a:ext uri="{FF2B5EF4-FFF2-40B4-BE49-F238E27FC236}">
                <a16:creationId xmlns:a16="http://schemas.microsoft.com/office/drawing/2014/main" id="{07E4AE42-D92D-4F06-8DBE-D28192D676CC}"/>
              </a:ext>
            </a:extLst>
          </p:cNvPr>
          <p:cNvPicPr>
            <a:picLocks noChangeAspect="1"/>
          </p:cNvPicPr>
          <p:nvPr/>
        </p:nvPicPr>
        <p:blipFill>
          <a:blip r:embed="rId4"/>
          <a:stretch>
            <a:fillRect/>
          </a:stretch>
        </p:blipFill>
        <p:spPr>
          <a:xfrm flipH="1">
            <a:off x="973636" y="4644904"/>
            <a:ext cx="1081295" cy="2219503"/>
          </a:xfrm>
          <a:prstGeom prst="rect">
            <a:avLst/>
          </a:prstGeom>
        </p:spPr>
      </p:pic>
      <p:pic>
        <p:nvPicPr>
          <p:cNvPr id="21" name="Picture 20">
            <a:extLst>
              <a:ext uri="{FF2B5EF4-FFF2-40B4-BE49-F238E27FC236}">
                <a16:creationId xmlns:a16="http://schemas.microsoft.com/office/drawing/2014/main" id="{EF047CD1-E83A-41DB-A94C-64F5827C17A5}"/>
              </a:ext>
            </a:extLst>
          </p:cNvPr>
          <p:cNvPicPr>
            <a:picLocks noChangeAspect="1"/>
          </p:cNvPicPr>
          <p:nvPr/>
        </p:nvPicPr>
        <p:blipFill rotWithShape="1">
          <a:blip r:embed="rId6"/>
          <a:srcRect l="22804" t="56637" r="17595" b="23798"/>
          <a:stretch/>
        </p:blipFill>
        <p:spPr>
          <a:xfrm>
            <a:off x="5442057" y="5817804"/>
            <a:ext cx="919664" cy="540663"/>
          </a:xfrm>
          <a:prstGeom prst="rect">
            <a:avLst/>
          </a:prstGeom>
        </p:spPr>
      </p:pic>
      <p:pic>
        <p:nvPicPr>
          <p:cNvPr id="22" name="Picture 21">
            <a:extLst>
              <a:ext uri="{FF2B5EF4-FFF2-40B4-BE49-F238E27FC236}">
                <a16:creationId xmlns:a16="http://schemas.microsoft.com/office/drawing/2014/main" id="{03D6A091-F7D3-40D7-820D-6BEEDAEBE950}"/>
              </a:ext>
            </a:extLst>
          </p:cNvPr>
          <p:cNvPicPr>
            <a:picLocks noChangeAspect="1"/>
          </p:cNvPicPr>
          <p:nvPr/>
        </p:nvPicPr>
        <p:blipFill rotWithShape="1">
          <a:blip r:embed="rId5"/>
          <a:srcRect l="34223" t="75957"/>
          <a:stretch/>
        </p:blipFill>
        <p:spPr>
          <a:xfrm>
            <a:off x="5514616" y="6358466"/>
            <a:ext cx="1059992" cy="540664"/>
          </a:xfrm>
          <a:prstGeom prst="rect">
            <a:avLst/>
          </a:prstGeom>
        </p:spPr>
      </p:pic>
      <p:pic>
        <p:nvPicPr>
          <p:cNvPr id="23" name="Picture 22">
            <a:extLst>
              <a:ext uri="{FF2B5EF4-FFF2-40B4-BE49-F238E27FC236}">
                <a16:creationId xmlns:a16="http://schemas.microsoft.com/office/drawing/2014/main" id="{0C95DE6F-5CDF-4C1E-96B1-162D2F5A6341}"/>
              </a:ext>
            </a:extLst>
          </p:cNvPr>
          <p:cNvPicPr>
            <a:picLocks noChangeAspect="1"/>
          </p:cNvPicPr>
          <p:nvPr/>
        </p:nvPicPr>
        <p:blipFill rotWithShape="1">
          <a:blip r:embed="rId7"/>
          <a:srcRect t="27642" b="49860"/>
          <a:stretch/>
        </p:blipFill>
        <p:spPr>
          <a:xfrm>
            <a:off x="5385824" y="5278056"/>
            <a:ext cx="1256393" cy="539747"/>
          </a:xfrm>
          <a:prstGeom prst="rect">
            <a:avLst/>
          </a:prstGeom>
        </p:spPr>
      </p:pic>
      <p:pic>
        <p:nvPicPr>
          <p:cNvPr id="24" name="Picture 23">
            <a:extLst>
              <a:ext uri="{FF2B5EF4-FFF2-40B4-BE49-F238E27FC236}">
                <a16:creationId xmlns:a16="http://schemas.microsoft.com/office/drawing/2014/main" id="{6A3D060F-7B81-4668-90FE-2B106738B31A}"/>
              </a:ext>
            </a:extLst>
          </p:cNvPr>
          <p:cNvPicPr>
            <a:picLocks noChangeAspect="1"/>
          </p:cNvPicPr>
          <p:nvPr/>
        </p:nvPicPr>
        <p:blipFill rotWithShape="1">
          <a:blip r:embed="rId8"/>
          <a:srcRect r="36964" b="72472"/>
          <a:stretch/>
        </p:blipFill>
        <p:spPr>
          <a:xfrm>
            <a:off x="5553510" y="4665603"/>
            <a:ext cx="743464" cy="611537"/>
          </a:xfrm>
          <a:prstGeom prst="rect">
            <a:avLst/>
          </a:prstGeom>
        </p:spPr>
      </p:pic>
      <p:cxnSp>
        <p:nvCxnSpPr>
          <p:cNvPr id="9" name="Straight Arrow Connector 8">
            <a:extLst>
              <a:ext uri="{FF2B5EF4-FFF2-40B4-BE49-F238E27FC236}">
                <a16:creationId xmlns:a16="http://schemas.microsoft.com/office/drawing/2014/main" id="{A39C2ED0-99CF-45D1-9521-975285A982FB}"/>
              </a:ext>
            </a:extLst>
          </p:cNvPr>
          <p:cNvCxnSpPr>
            <a:cxnSpLocks/>
          </p:cNvCxnSpPr>
          <p:nvPr/>
        </p:nvCxnSpPr>
        <p:spPr>
          <a:xfrm flipH="1">
            <a:off x="6231822" y="4138522"/>
            <a:ext cx="669294" cy="4484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690036C-E779-44B7-B0D7-2CD2A2372B49}"/>
              </a:ext>
            </a:extLst>
          </p:cNvPr>
          <p:cNvCxnSpPr>
            <a:cxnSpLocks/>
          </p:cNvCxnSpPr>
          <p:nvPr/>
        </p:nvCxnSpPr>
        <p:spPr>
          <a:xfrm flipH="1">
            <a:off x="2686469" y="4148583"/>
            <a:ext cx="669294" cy="4484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9320360-17BB-489C-BCAD-D1D6AA75D4D4}"/>
              </a:ext>
            </a:extLst>
          </p:cNvPr>
          <p:cNvSpPr txBox="1"/>
          <p:nvPr/>
        </p:nvSpPr>
        <p:spPr>
          <a:xfrm>
            <a:off x="6341812" y="3743300"/>
            <a:ext cx="3035071" cy="400110"/>
          </a:xfrm>
          <a:prstGeom prst="rect">
            <a:avLst/>
          </a:prstGeom>
          <a:noFill/>
        </p:spPr>
        <p:txBody>
          <a:bodyPr wrap="square" rtlCol="0">
            <a:spAutoFit/>
          </a:bodyPr>
          <a:lstStyle/>
          <a:p>
            <a:r>
              <a:rPr lang="en-US" sz="2000" dirty="0"/>
              <a:t>Hybrid – a quarter of each</a:t>
            </a:r>
          </a:p>
        </p:txBody>
      </p:sp>
      <p:sp>
        <p:nvSpPr>
          <p:cNvPr id="29" name="TextBox 28">
            <a:extLst>
              <a:ext uri="{FF2B5EF4-FFF2-40B4-BE49-F238E27FC236}">
                <a16:creationId xmlns:a16="http://schemas.microsoft.com/office/drawing/2014/main" id="{99DEB056-B14C-4A79-B7DE-B59ADA35FC02}"/>
              </a:ext>
            </a:extLst>
          </p:cNvPr>
          <p:cNvSpPr txBox="1"/>
          <p:nvPr/>
        </p:nvSpPr>
        <p:spPr>
          <a:xfrm>
            <a:off x="2629064" y="3743300"/>
            <a:ext cx="3035071" cy="400110"/>
          </a:xfrm>
          <a:prstGeom prst="rect">
            <a:avLst/>
          </a:prstGeom>
          <a:noFill/>
        </p:spPr>
        <p:txBody>
          <a:bodyPr wrap="square" rtlCol="0">
            <a:spAutoFit/>
          </a:bodyPr>
          <a:lstStyle/>
          <a:p>
            <a:r>
              <a:rPr lang="en-US" sz="2000" dirty="0"/>
              <a:t>Agent Smithson</a:t>
            </a:r>
          </a:p>
        </p:txBody>
      </p:sp>
    </p:spTree>
    <p:extLst>
      <p:ext uri="{BB962C8B-B14F-4D97-AF65-F5344CB8AC3E}">
        <p14:creationId xmlns:p14="http://schemas.microsoft.com/office/powerpoint/2010/main" val="5538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low pressure device">
            <a:extLst>
              <a:ext uri="{FF2B5EF4-FFF2-40B4-BE49-F238E27FC236}">
                <a16:creationId xmlns:a16="http://schemas.microsoft.com/office/drawing/2014/main" id="{35699DDC-C1CE-4FFF-A5B2-D00BD8A10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176" y="3512634"/>
            <a:ext cx="2896824" cy="3345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861A27-9879-45AF-854F-D88647F5CD5C}"/>
              </a:ext>
            </a:extLst>
          </p:cNvPr>
          <p:cNvSpPr>
            <a:spLocks noGrp="1"/>
          </p:cNvSpPr>
          <p:nvPr>
            <p:ph type="title"/>
          </p:nvPr>
        </p:nvSpPr>
        <p:spPr/>
        <p:txBody>
          <a:bodyPr/>
          <a:lstStyle/>
          <a:p>
            <a:r>
              <a:rPr lang="en-US" i="1" dirty="0"/>
              <a:t>“Data Are Dumb” </a:t>
            </a:r>
            <a:r>
              <a:rPr lang="en-US" dirty="0"/>
              <a:t>– </a:t>
            </a:r>
            <a:r>
              <a:rPr lang="en-US" sz="4000" dirty="0"/>
              <a:t>Judea Pearl</a:t>
            </a:r>
            <a:endParaRPr lang="en-US" dirty="0"/>
          </a:p>
        </p:txBody>
      </p:sp>
      <p:sp>
        <p:nvSpPr>
          <p:cNvPr id="3" name="Content Placeholder 2">
            <a:extLst>
              <a:ext uri="{FF2B5EF4-FFF2-40B4-BE49-F238E27FC236}">
                <a16:creationId xmlns:a16="http://schemas.microsoft.com/office/drawing/2014/main" id="{E14C873F-84EC-4451-AD5D-8ED721982EB8}"/>
              </a:ext>
            </a:extLst>
          </p:cNvPr>
          <p:cNvSpPr>
            <a:spLocks noGrp="1"/>
          </p:cNvSpPr>
          <p:nvPr>
            <p:ph idx="1"/>
          </p:nvPr>
        </p:nvSpPr>
        <p:spPr>
          <a:xfrm>
            <a:off x="676274" y="2011681"/>
            <a:ext cx="10753725" cy="521970"/>
          </a:xfrm>
        </p:spPr>
        <p:txBody>
          <a:bodyPr>
            <a:normAutofit/>
          </a:bodyPr>
          <a:lstStyle/>
          <a:p>
            <a:r>
              <a:rPr lang="en-US" sz="2800" dirty="0"/>
              <a:t>Data can only show patterns of association.</a:t>
            </a:r>
          </a:p>
        </p:txBody>
      </p:sp>
      <p:pic>
        <p:nvPicPr>
          <p:cNvPr id="6" name="Picture 5">
            <a:extLst>
              <a:ext uri="{FF2B5EF4-FFF2-40B4-BE49-F238E27FC236}">
                <a16:creationId xmlns:a16="http://schemas.microsoft.com/office/drawing/2014/main" id="{25B54FAC-5A3E-4193-A204-2904FFEF343B}"/>
              </a:ext>
            </a:extLst>
          </p:cNvPr>
          <p:cNvPicPr>
            <a:picLocks noChangeAspect="1"/>
          </p:cNvPicPr>
          <p:nvPr/>
        </p:nvPicPr>
        <p:blipFill>
          <a:blip r:embed="rId4"/>
          <a:stretch>
            <a:fillRect/>
          </a:stretch>
        </p:blipFill>
        <p:spPr>
          <a:xfrm>
            <a:off x="1227921" y="3190876"/>
            <a:ext cx="3667124" cy="3667124"/>
          </a:xfrm>
          <a:prstGeom prst="rect">
            <a:avLst/>
          </a:prstGeom>
        </p:spPr>
      </p:pic>
      <p:pic>
        <p:nvPicPr>
          <p:cNvPr id="8" name="Picture 7">
            <a:extLst>
              <a:ext uri="{FF2B5EF4-FFF2-40B4-BE49-F238E27FC236}">
                <a16:creationId xmlns:a16="http://schemas.microsoft.com/office/drawing/2014/main" id="{DF2AF4D4-BCCE-4EB6-AAEF-9A4F1CC73D57}"/>
              </a:ext>
            </a:extLst>
          </p:cNvPr>
          <p:cNvPicPr>
            <a:picLocks noChangeAspect="1"/>
          </p:cNvPicPr>
          <p:nvPr/>
        </p:nvPicPr>
        <p:blipFill>
          <a:blip r:embed="rId5"/>
          <a:stretch>
            <a:fillRect/>
          </a:stretch>
        </p:blipFill>
        <p:spPr>
          <a:xfrm>
            <a:off x="4895045" y="3190876"/>
            <a:ext cx="3667124" cy="3667124"/>
          </a:xfrm>
          <a:prstGeom prst="rect">
            <a:avLst/>
          </a:prstGeom>
        </p:spPr>
      </p:pic>
      <p:sp>
        <p:nvSpPr>
          <p:cNvPr id="7" name="Content Placeholder 2">
            <a:extLst>
              <a:ext uri="{FF2B5EF4-FFF2-40B4-BE49-F238E27FC236}">
                <a16:creationId xmlns:a16="http://schemas.microsoft.com/office/drawing/2014/main" id="{325863FF-C19D-414C-9CE0-AD5E1B94FF01}"/>
              </a:ext>
            </a:extLst>
          </p:cNvPr>
          <p:cNvSpPr txBox="1">
            <a:spLocks/>
          </p:cNvSpPr>
          <p:nvPr/>
        </p:nvSpPr>
        <p:spPr>
          <a:xfrm>
            <a:off x="676274" y="2668906"/>
            <a:ext cx="10753725" cy="52197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800" dirty="0"/>
              <a:t>Tinkering with the monitor’s needle will not change your blood pressure!</a:t>
            </a:r>
          </a:p>
        </p:txBody>
      </p:sp>
    </p:spTree>
    <p:extLst>
      <p:ext uri="{BB962C8B-B14F-4D97-AF65-F5344CB8AC3E}">
        <p14:creationId xmlns:p14="http://schemas.microsoft.com/office/powerpoint/2010/main" val="137523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5CAB-4865-4676-B9D3-BAA90052C486}"/>
              </a:ext>
            </a:extLst>
          </p:cNvPr>
          <p:cNvSpPr>
            <a:spLocks noGrp="1"/>
          </p:cNvSpPr>
          <p:nvPr>
            <p:ph type="title"/>
          </p:nvPr>
        </p:nvSpPr>
        <p:spPr/>
        <p:txBody>
          <a:bodyPr/>
          <a:lstStyle/>
          <a:p>
            <a:r>
              <a:rPr lang="en-US" dirty="0"/>
              <a:t>Inverse Probability Weighting</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6500CA9-BEAA-4005-9640-6420A41BA57A}"/>
                  </a:ext>
                </a:extLst>
              </p:cNvPr>
              <p:cNvSpPr>
                <a:spLocks noGrp="1"/>
              </p:cNvSpPr>
              <p:nvPr>
                <p:ph idx="1"/>
              </p:nvPr>
            </p:nvSpPr>
            <p:spPr>
              <a:xfrm>
                <a:off x="676656" y="2011680"/>
                <a:ext cx="10753725" cy="4846320"/>
              </a:xfrm>
            </p:spPr>
            <p:txBody>
              <a:bodyPr>
                <a:normAutofit/>
              </a:bodyPr>
              <a:lstStyle/>
              <a:p>
                <a:r>
                  <a:rPr lang="en-US" sz="2800" dirty="0"/>
                  <a:t>Creates a pseudo population:</a:t>
                </a:r>
              </a:p>
              <a:p>
                <a:pPr lvl="1"/>
                <a:r>
                  <a:rPr lang="en-US" sz="2600" dirty="0"/>
                  <a:t>Of size of </a:t>
                </a:r>
                <a14:m>
                  <m:oMath xmlns:m="http://schemas.openxmlformats.org/officeDocument/2006/math">
                    <m:r>
                      <a:rPr lang="en-US" sz="2600" b="0" i="1" smtClean="0">
                        <a:latin typeface="Cambria Math" panose="02040503050406030204" pitchFamily="18" charset="0"/>
                      </a:rPr>
                      <m:t>2</m:t>
                    </m:r>
                    <m:r>
                      <a:rPr lang="en-US" sz="2600" b="0" i="1" smtClean="0">
                        <a:latin typeface="Cambria Math" panose="02040503050406030204" pitchFamily="18" charset="0"/>
                      </a:rPr>
                      <m:t>𝑛</m:t>
                    </m:r>
                  </m:oMath>
                </a14:m>
                <a:r>
                  <a:rPr lang="en-US" sz="2600" dirty="0"/>
                  <a:t>: where </a:t>
                </a:r>
                <a14:m>
                  <m:oMath xmlns:m="http://schemas.openxmlformats.org/officeDocument/2006/math">
                    <m:r>
                      <a:rPr lang="en-US" sz="2600" b="0" i="1" smtClean="0">
                        <a:latin typeface="Cambria Math" panose="02040503050406030204" pitchFamily="18" charset="0"/>
                      </a:rPr>
                      <m:t>𝑛</m:t>
                    </m:r>
                  </m:oMath>
                </a14:m>
                <a:r>
                  <a:rPr lang="en-US" sz="2600" dirty="0"/>
                  <a:t> are treated and </a:t>
                </a:r>
                <a14:m>
                  <m:oMath xmlns:m="http://schemas.openxmlformats.org/officeDocument/2006/math">
                    <m:r>
                      <a:rPr lang="en-US" sz="2600" b="0" i="1" smtClean="0">
                        <a:latin typeface="Cambria Math" panose="02040503050406030204" pitchFamily="18" charset="0"/>
                      </a:rPr>
                      <m:t>𝑛</m:t>
                    </m:r>
                  </m:oMath>
                </a14:m>
                <a:r>
                  <a:rPr lang="en-US" sz="2600" dirty="0"/>
                  <a:t> are controlled.</a:t>
                </a:r>
              </a:p>
              <a:p>
                <a:pPr lvl="1"/>
                <a:r>
                  <a:rPr lang="en-US" sz="2600" dirty="0"/>
                  <a:t>Unconfounded </a:t>
                </a:r>
                <a:r>
                  <a:rPr lang="en-US" sz="2200" dirty="0"/>
                  <a:t>(everyone are equally likely to be treated).</a:t>
                </a:r>
              </a:p>
              <a:p>
                <a:pPr lvl="1">
                  <a:spcAft>
                    <a:spcPts val="2400"/>
                  </a:spcAft>
                </a:pPr>
                <a:r>
                  <a:rPr lang="en-US" sz="2600" dirty="0"/>
                  <a:t>Balance between groups.</a:t>
                </a:r>
              </a:p>
              <a:p>
                <a:r>
                  <a:rPr lang="en-US" sz="2800" dirty="0"/>
                  <a:t>Potential outcome estimator:</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𝔼</m:t>
                      </m:r>
                      <m:d>
                        <m:dPr>
                          <m:begChr m:val="["/>
                          <m:endChr m:val="]"/>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𝑎</m:t>
                              </m:r>
                            </m:sup>
                          </m:sSup>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r>
                                <a:rPr lang="en-US" sz="2800" b="0" i="1" smtClean="0">
                                  <a:latin typeface="Cambria Math" panose="02040503050406030204" pitchFamily="18" charset="0"/>
                                </a:rPr>
                                <m:t>𝑎</m:t>
                              </m:r>
                            </m: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sub>
                              </m:sSub>
                            </m:e>
                          </m:nary>
                        </m:den>
                      </m:f>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𝑖</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𝑎</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e>
                      </m:nary>
                    </m:oMath>
                  </m:oMathPara>
                </a14:m>
                <a:endParaRPr lang="en-US" sz="2800" dirty="0"/>
              </a:p>
              <a:p>
                <a:pPr marL="0" indent="0" algn="r">
                  <a:buNone/>
                </a:pPr>
                <a:r>
                  <a:rPr lang="en-US" sz="2000" dirty="0"/>
                  <a:t>Horvitz-Thomson estimator</a:t>
                </a:r>
              </a:p>
            </p:txBody>
          </p:sp>
        </mc:Choice>
        <mc:Fallback xmlns="">
          <p:sp>
            <p:nvSpPr>
              <p:cNvPr id="4" name="Content Placeholder 3">
                <a:extLst>
                  <a:ext uri="{FF2B5EF4-FFF2-40B4-BE49-F238E27FC236}">
                    <a16:creationId xmlns:a16="http://schemas.microsoft.com/office/drawing/2014/main" id="{C6500CA9-BEAA-4005-9640-6420A41BA57A}"/>
                  </a:ext>
                </a:extLst>
              </p:cNvPr>
              <p:cNvSpPr>
                <a:spLocks noGrp="1" noRot="1" noChangeAspect="1" noMove="1" noResize="1" noEditPoints="1" noAdjustHandles="1" noChangeArrowheads="1" noChangeShapeType="1" noTextEdit="1"/>
              </p:cNvSpPr>
              <p:nvPr>
                <p:ph idx="1"/>
              </p:nvPr>
            </p:nvSpPr>
            <p:spPr>
              <a:xfrm>
                <a:off x="676656" y="2011680"/>
                <a:ext cx="10753725" cy="4846320"/>
              </a:xfrm>
              <a:blipFill>
                <a:blip r:embed="rId3"/>
                <a:stretch>
                  <a:fillRect l="-283" t="-2390" r="-567"/>
                </a:stretch>
              </a:blipFill>
            </p:spPr>
            <p:txBody>
              <a:bodyPr/>
              <a:lstStyle/>
              <a:p>
                <a:r>
                  <a:rPr lang="en-US">
                    <a:noFill/>
                  </a:rPr>
                  <a:t> </a:t>
                </a:r>
              </a:p>
            </p:txBody>
          </p:sp>
        </mc:Fallback>
      </mc:AlternateContent>
    </p:spTree>
    <p:extLst>
      <p:ext uri="{BB962C8B-B14F-4D97-AF65-F5344CB8AC3E}">
        <p14:creationId xmlns:p14="http://schemas.microsoft.com/office/powerpoint/2010/main" val="2218794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1A62-322E-4A51-B073-7865AEC02CAB}"/>
              </a:ext>
            </a:extLst>
          </p:cNvPr>
          <p:cNvSpPr>
            <a:spLocks noGrp="1"/>
          </p:cNvSpPr>
          <p:nvPr>
            <p:ph type="title"/>
          </p:nvPr>
        </p:nvSpPr>
        <p:spPr/>
        <p:txBody>
          <a:bodyPr/>
          <a:lstStyle/>
          <a:p>
            <a:r>
              <a:rPr lang="en-US" dirty="0"/>
              <a:t>Simpson’s Paradox</a:t>
            </a:r>
          </a:p>
        </p:txBody>
      </p:sp>
      <p:sp>
        <p:nvSpPr>
          <p:cNvPr id="3" name="Content Placeholder 2">
            <a:extLst>
              <a:ext uri="{FF2B5EF4-FFF2-40B4-BE49-F238E27FC236}">
                <a16:creationId xmlns:a16="http://schemas.microsoft.com/office/drawing/2014/main" id="{6ED78B29-7DFF-455F-83C0-A2111FE34D40}"/>
              </a:ext>
            </a:extLst>
          </p:cNvPr>
          <p:cNvSpPr>
            <a:spLocks noGrp="1"/>
          </p:cNvSpPr>
          <p:nvPr>
            <p:ph idx="1"/>
          </p:nvPr>
        </p:nvSpPr>
        <p:spPr/>
        <p:txBody>
          <a:bodyPr>
            <a:normAutofit/>
          </a:bodyPr>
          <a:lstStyle/>
          <a:p>
            <a:r>
              <a:rPr lang="en-US" sz="2800" dirty="0"/>
              <a:t>Not a true philosophical paradox, simply an unintuitive result.</a:t>
            </a:r>
          </a:p>
          <a:p>
            <a:endParaRPr lang="en-US" sz="2800" dirty="0"/>
          </a:p>
          <a:p>
            <a:r>
              <a:rPr lang="en-US" sz="2800" dirty="0"/>
              <a:t>It occurs when the overall data (e.g., people) shows one trend, </a:t>
            </a:r>
            <a:br>
              <a:rPr lang="en-US" sz="2800" dirty="0"/>
            </a:br>
            <a:r>
              <a:rPr lang="en-US" sz="2800" dirty="0"/>
              <a:t>but, separately, the stratified groups (e.g., females/males) shows the opposite trend.</a:t>
            </a:r>
          </a:p>
          <a:p>
            <a:endParaRPr lang="en-US" sz="2800" dirty="0"/>
          </a:p>
        </p:txBody>
      </p:sp>
      <p:pic>
        <p:nvPicPr>
          <p:cNvPr id="9" name="Picture 8">
            <a:extLst>
              <a:ext uri="{FF2B5EF4-FFF2-40B4-BE49-F238E27FC236}">
                <a16:creationId xmlns:a16="http://schemas.microsoft.com/office/drawing/2014/main" id="{992FE69A-B95B-4C1D-8E70-4FC9A902A061}"/>
              </a:ext>
            </a:extLst>
          </p:cNvPr>
          <p:cNvPicPr>
            <a:picLocks noChangeAspect="1"/>
          </p:cNvPicPr>
          <p:nvPr/>
        </p:nvPicPr>
        <p:blipFill>
          <a:blip r:embed="rId3"/>
          <a:stretch>
            <a:fillRect/>
          </a:stretch>
        </p:blipFill>
        <p:spPr>
          <a:xfrm>
            <a:off x="11128916" y="0"/>
            <a:ext cx="1063083" cy="2182118"/>
          </a:xfrm>
          <a:prstGeom prst="rect">
            <a:avLst/>
          </a:prstGeom>
        </p:spPr>
      </p:pic>
    </p:spTree>
    <p:extLst>
      <p:ext uri="{BB962C8B-B14F-4D97-AF65-F5344CB8AC3E}">
        <p14:creationId xmlns:p14="http://schemas.microsoft.com/office/powerpoint/2010/main" val="3459117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1A62-322E-4A51-B073-7865AEC02CAB}"/>
              </a:ext>
            </a:extLst>
          </p:cNvPr>
          <p:cNvSpPr>
            <a:spLocks noGrp="1"/>
          </p:cNvSpPr>
          <p:nvPr>
            <p:ph type="title"/>
          </p:nvPr>
        </p:nvSpPr>
        <p:spPr/>
        <p:txBody>
          <a:bodyPr/>
          <a:lstStyle/>
          <a:p>
            <a:r>
              <a:rPr lang="en-US" dirty="0"/>
              <a:t>Simpson’s Paradox</a:t>
            </a:r>
          </a:p>
        </p:txBody>
      </p:sp>
      <p:sp>
        <p:nvSpPr>
          <p:cNvPr id="3" name="Content Placeholder 2">
            <a:extLst>
              <a:ext uri="{FF2B5EF4-FFF2-40B4-BE49-F238E27FC236}">
                <a16:creationId xmlns:a16="http://schemas.microsoft.com/office/drawing/2014/main" id="{6ED78B29-7DFF-455F-83C0-A2111FE34D40}"/>
              </a:ext>
            </a:extLst>
          </p:cNvPr>
          <p:cNvSpPr>
            <a:spLocks noGrp="1"/>
          </p:cNvSpPr>
          <p:nvPr>
            <p:ph idx="1"/>
          </p:nvPr>
        </p:nvSpPr>
        <p:spPr>
          <a:xfrm>
            <a:off x="676656" y="2011680"/>
            <a:ext cx="10753725" cy="4346787"/>
          </a:xfrm>
        </p:spPr>
        <p:txBody>
          <a:bodyPr>
            <a:normAutofit/>
          </a:bodyPr>
          <a:lstStyle/>
          <a:p>
            <a:r>
              <a:rPr lang="en-US" sz="2800" dirty="0"/>
              <a:t>Case study:</a:t>
            </a:r>
          </a:p>
          <a:p>
            <a:r>
              <a:rPr lang="en-US" sz="2800" dirty="0"/>
              <a:t>A real-life medical study comparing success rates of two treatments for kidney stones.</a:t>
            </a:r>
          </a:p>
          <a:p>
            <a:r>
              <a:rPr lang="en-US" sz="2800" dirty="0"/>
              <a:t>Treatment A: open surgery</a:t>
            </a:r>
          </a:p>
          <a:p>
            <a:pPr>
              <a:spcBef>
                <a:spcPts val="600"/>
              </a:spcBef>
            </a:pPr>
            <a:r>
              <a:rPr lang="en-US" sz="2800" dirty="0"/>
              <a:t>Treatment B: less-invasive procedure</a:t>
            </a:r>
          </a:p>
          <a:p>
            <a:pPr>
              <a:spcBef>
                <a:spcPts val="600"/>
              </a:spcBef>
            </a:pPr>
            <a:endParaRPr lang="en-US" sz="2800" dirty="0"/>
          </a:p>
          <a:p>
            <a:pPr>
              <a:spcBef>
                <a:spcPts val="600"/>
              </a:spcBef>
            </a:pPr>
            <a:endParaRPr lang="en-US" sz="2800" dirty="0"/>
          </a:p>
          <a:p>
            <a:pPr>
              <a:spcBef>
                <a:spcPts val="600"/>
              </a:spcBef>
            </a:pPr>
            <a:endParaRPr lang="en-US" sz="2800" dirty="0"/>
          </a:p>
          <a:p>
            <a:pPr>
              <a:spcBef>
                <a:spcPts val="600"/>
              </a:spcBef>
            </a:pPr>
            <a:r>
              <a:rPr lang="en-US" dirty="0"/>
              <a:t>Data from </a:t>
            </a:r>
            <a:r>
              <a:rPr lang="en-US" dirty="0" err="1"/>
              <a:t>Charig</a:t>
            </a:r>
            <a:r>
              <a:rPr lang="en-US" dirty="0"/>
              <a:t> et. al. 86’</a:t>
            </a:r>
          </a:p>
          <a:p>
            <a:endParaRPr lang="en-US" sz="2800" dirty="0"/>
          </a:p>
        </p:txBody>
      </p:sp>
      <p:pic>
        <p:nvPicPr>
          <p:cNvPr id="9" name="Picture 8">
            <a:extLst>
              <a:ext uri="{FF2B5EF4-FFF2-40B4-BE49-F238E27FC236}">
                <a16:creationId xmlns:a16="http://schemas.microsoft.com/office/drawing/2014/main" id="{992FE69A-B95B-4C1D-8E70-4FC9A902A061}"/>
              </a:ext>
            </a:extLst>
          </p:cNvPr>
          <p:cNvPicPr>
            <a:picLocks noChangeAspect="1"/>
          </p:cNvPicPr>
          <p:nvPr/>
        </p:nvPicPr>
        <p:blipFill>
          <a:blip r:embed="rId3"/>
          <a:stretch>
            <a:fillRect/>
          </a:stretch>
        </p:blipFill>
        <p:spPr>
          <a:xfrm>
            <a:off x="11128916" y="0"/>
            <a:ext cx="1063083" cy="2182118"/>
          </a:xfrm>
          <a:prstGeom prst="rect">
            <a:avLst/>
          </a:prstGeom>
        </p:spPr>
      </p:pic>
    </p:spTree>
    <p:extLst>
      <p:ext uri="{BB962C8B-B14F-4D97-AF65-F5344CB8AC3E}">
        <p14:creationId xmlns:p14="http://schemas.microsoft.com/office/powerpoint/2010/main" val="1738778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1A62-322E-4A51-B073-7865AEC02CAB}"/>
              </a:ext>
            </a:extLst>
          </p:cNvPr>
          <p:cNvSpPr>
            <a:spLocks noGrp="1"/>
          </p:cNvSpPr>
          <p:nvPr>
            <p:ph type="title"/>
          </p:nvPr>
        </p:nvSpPr>
        <p:spPr/>
        <p:txBody>
          <a:bodyPr/>
          <a:lstStyle/>
          <a:p>
            <a:r>
              <a:rPr lang="en-US" dirty="0"/>
              <a:t>Simpson’s Paradox</a:t>
            </a:r>
          </a:p>
        </p:txBody>
      </p:sp>
      <p:graphicFrame>
        <p:nvGraphicFramePr>
          <p:cNvPr id="4" name="Content Placeholder 3">
            <a:extLst>
              <a:ext uri="{FF2B5EF4-FFF2-40B4-BE49-F238E27FC236}">
                <a16:creationId xmlns:a16="http://schemas.microsoft.com/office/drawing/2014/main" id="{8A344C38-38BB-427F-9812-5A9B26CAE816}"/>
              </a:ext>
            </a:extLst>
          </p:cNvPr>
          <p:cNvGraphicFramePr>
            <a:graphicFrameLocks noGrp="1"/>
          </p:cNvGraphicFramePr>
          <p:nvPr>
            <p:ph idx="1"/>
            <p:extLst>
              <p:ext uri="{D42A27DB-BD31-4B8C-83A1-F6EECF244321}">
                <p14:modId xmlns:p14="http://schemas.microsoft.com/office/powerpoint/2010/main" val="3379392440"/>
              </p:ext>
            </p:extLst>
          </p:nvPr>
        </p:nvGraphicFramePr>
        <p:xfrm>
          <a:off x="676275" y="2011363"/>
          <a:ext cx="8065293" cy="1586400"/>
        </p:xfrm>
        <a:graphic>
          <a:graphicData uri="http://schemas.openxmlformats.org/drawingml/2006/table">
            <a:tbl>
              <a:tblPr firstRow="1" bandRow="1">
                <a:tableStyleId>{5C22544A-7EE6-4342-B048-85BDC9FD1C3A}</a:tableStyleId>
              </a:tblPr>
              <a:tblGrid>
                <a:gridCol w="2688431">
                  <a:extLst>
                    <a:ext uri="{9D8B030D-6E8A-4147-A177-3AD203B41FA5}">
                      <a16:colId xmlns:a16="http://schemas.microsoft.com/office/drawing/2014/main" val="3998630726"/>
                    </a:ext>
                  </a:extLst>
                </a:gridCol>
                <a:gridCol w="2688431">
                  <a:extLst>
                    <a:ext uri="{9D8B030D-6E8A-4147-A177-3AD203B41FA5}">
                      <a16:colId xmlns:a16="http://schemas.microsoft.com/office/drawing/2014/main" val="2177933417"/>
                    </a:ext>
                  </a:extLst>
                </a:gridCol>
                <a:gridCol w="2688431">
                  <a:extLst>
                    <a:ext uri="{9D8B030D-6E8A-4147-A177-3AD203B41FA5}">
                      <a16:colId xmlns:a16="http://schemas.microsoft.com/office/drawing/2014/main" val="160756190"/>
                    </a:ext>
                  </a:extLst>
                </a:gridCol>
              </a:tblGrid>
              <a:tr h="824400">
                <a:tc>
                  <a:txBody>
                    <a:bodyPr/>
                    <a:lstStyle/>
                    <a:p>
                      <a:pPr algn="ctr"/>
                      <a:r>
                        <a:rPr lang="en-US" sz="2400" dirty="0">
                          <a:latin typeface="Calibri" panose="020F0502020204030204" pitchFamily="34" charset="0"/>
                          <a:cs typeface="Calibri" panose="020F0502020204030204" pitchFamily="34" charset="0"/>
                        </a:rPr>
                        <a:t>Treatment</a:t>
                      </a:r>
                    </a:p>
                  </a:txBody>
                  <a:tcPr anchor="ctr">
                    <a:lnTlToBr w="19050" cap="flat" cmpd="sng" algn="ctr">
                      <a:noFill/>
                      <a:prstDash val="solid"/>
                      <a:round/>
                      <a:headEnd type="none" w="med" len="med"/>
                      <a:tailEnd type="none" w="med" len="med"/>
                    </a:lnTlToBr>
                  </a:tcPr>
                </a:tc>
                <a:tc>
                  <a:txBody>
                    <a:bodyPr/>
                    <a:lstStyle/>
                    <a:p>
                      <a:pPr algn="ctr"/>
                      <a:r>
                        <a:rPr lang="en-US" sz="2400" dirty="0">
                          <a:latin typeface="Calibri" panose="020F0502020204030204" pitchFamily="34" charset="0"/>
                          <a:cs typeface="Calibri" panose="020F0502020204030204" pitchFamily="34" charset="0"/>
                        </a:rPr>
                        <a:t>A</a:t>
                      </a:r>
                    </a:p>
                  </a:txBody>
                  <a:tcPr anchor="ctr"/>
                </a:tc>
                <a:tc>
                  <a:txBody>
                    <a:bodyPr/>
                    <a:lstStyle/>
                    <a:p>
                      <a:pPr algn="ctr"/>
                      <a:r>
                        <a:rPr lang="en-US" sz="2400" dirty="0">
                          <a:latin typeface="Calibri" panose="020F0502020204030204" pitchFamily="34" charset="0"/>
                          <a:cs typeface="Calibri" panose="020F0502020204030204" pitchFamily="34" charset="0"/>
                        </a:rPr>
                        <a:t>B</a:t>
                      </a:r>
                    </a:p>
                  </a:txBody>
                  <a:tcPr anchor="ctr"/>
                </a:tc>
                <a:extLst>
                  <a:ext uri="{0D108BD9-81ED-4DB2-BD59-A6C34878D82A}">
                    <a16:rowId xmlns:a16="http://schemas.microsoft.com/office/drawing/2014/main" val="630502830"/>
                  </a:ext>
                </a:extLst>
              </a:tr>
              <a:tr h="370840">
                <a:tc>
                  <a:txBody>
                    <a:bodyPr/>
                    <a:lstStyle/>
                    <a:p>
                      <a:pPr algn="ctr"/>
                      <a:endParaRPr lang="en-US" sz="24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273/350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78.0%</a:t>
                      </a:r>
                    </a:p>
                  </a:txBody>
                  <a:tcPr anchor="ctr"/>
                </a:tc>
                <a:tc>
                  <a:txBody>
                    <a:bodyPr/>
                    <a:lstStyle/>
                    <a:p>
                      <a:pPr algn="ctr"/>
                      <a:r>
                        <a:rPr lang="en-US" sz="2000" dirty="0">
                          <a:latin typeface="Calibri" panose="020F0502020204030204" pitchFamily="34" charset="0"/>
                          <a:cs typeface="Calibri" panose="020F0502020204030204" pitchFamily="34" charset="0"/>
                        </a:rPr>
                        <a:t>289/350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82.5%</a:t>
                      </a:r>
                    </a:p>
                  </a:txBody>
                  <a:tcPr anchor="ctr"/>
                </a:tc>
                <a:extLst>
                  <a:ext uri="{0D108BD9-81ED-4DB2-BD59-A6C34878D82A}">
                    <a16:rowId xmlns:a16="http://schemas.microsoft.com/office/drawing/2014/main" val="2771894686"/>
                  </a:ext>
                </a:extLst>
              </a:tr>
            </a:tbl>
          </a:graphicData>
        </a:graphic>
      </p:graphicFrame>
      <p:pic>
        <p:nvPicPr>
          <p:cNvPr id="9" name="Picture 8">
            <a:extLst>
              <a:ext uri="{FF2B5EF4-FFF2-40B4-BE49-F238E27FC236}">
                <a16:creationId xmlns:a16="http://schemas.microsoft.com/office/drawing/2014/main" id="{992FE69A-B95B-4C1D-8E70-4FC9A902A061}"/>
              </a:ext>
            </a:extLst>
          </p:cNvPr>
          <p:cNvPicPr>
            <a:picLocks noChangeAspect="1"/>
          </p:cNvPicPr>
          <p:nvPr/>
        </p:nvPicPr>
        <p:blipFill>
          <a:blip r:embed="rId3"/>
          <a:stretch>
            <a:fillRect/>
          </a:stretch>
        </p:blipFill>
        <p:spPr>
          <a:xfrm>
            <a:off x="11128916" y="0"/>
            <a:ext cx="1063083" cy="2182118"/>
          </a:xfrm>
          <a:prstGeom prst="rect">
            <a:avLst/>
          </a:prstGeom>
        </p:spPr>
      </p:pic>
      <p:sp>
        <p:nvSpPr>
          <p:cNvPr id="5" name="TextBox 4">
            <a:extLst>
              <a:ext uri="{FF2B5EF4-FFF2-40B4-BE49-F238E27FC236}">
                <a16:creationId xmlns:a16="http://schemas.microsoft.com/office/drawing/2014/main" id="{52D73304-D68F-42D6-8294-328B0B55CD93}"/>
              </a:ext>
            </a:extLst>
          </p:cNvPr>
          <p:cNvSpPr txBox="1"/>
          <p:nvPr/>
        </p:nvSpPr>
        <p:spPr>
          <a:xfrm>
            <a:off x="657224" y="5232194"/>
            <a:ext cx="10471692" cy="830997"/>
          </a:xfrm>
          <a:prstGeom prst="rect">
            <a:avLst/>
          </a:prstGeom>
          <a:noFill/>
        </p:spPr>
        <p:txBody>
          <a:bodyPr wrap="square" rtlCol="0">
            <a:spAutoFit/>
          </a:bodyPr>
          <a:lstStyle/>
          <a:p>
            <a:endParaRPr lang="en-US" sz="2400" dirty="0"/>
          </a:p>
          <a:p>
            <a:r>
              <a:rPr lang="en-US" sz="2400" dirty="0"/>
              <a:t>Equal group sizes. Treatment B is better.</a:t>
            </a:r>
          </a:p>
        </p:txBody>
      </p:sp>
    </p:spTree>
    <p:extLst>
      <p:ext uri="{BB962C8B-B14F-4D97-AF65-F5344CB8AC3E}">
        <p14:creationId xmlns:p14="http://schemas.microsoft.com/office/powerpoint/2010/main" val="1739979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1A62-322E-4A51-B073-7865AEC02CAB}"/>
              </a:ext>
            </a:extLst>
          </p:cNvPr>
          <p:cNvSpPr>
            <a:spLocks noGrp="1"/>
          </p:cNvSpPr>
          <p:nvPr>
            <p:ph type="title"/>
          </p:nvPr>
        </p:nvSpPr>
        <p:spPr/>
        <p:txBody>
          <a:bodyPr/>
          <a:lstStyle/>
          <a:p>
            <a:r>
              <a:rPr lang="en-US" dirty="0"/>
              <a:t>Simpson’s Paradox</a:t>
            </a:r>
          </a:p>
        </p:txBody>
      </p:sp>
      <p:graphicFrame>
        <p:nvGraphicFramePr>
          <p:cNvPr id="4" name="Content Placeholder 3">
            <a:extLst>
              <a:ext uri="{FF2B5EF4-FFF2-40B4-BE49-F238E27FC236}">
                <a16:creationId xmlns:a16="http://schemas.microsoft.com/office/drawing/2014/main" id="{8A344C38-38BB-427F-9812-5A9B26CAE816}"/>
              </a:ext>
            </a:extLst>
          </p:cNvPr>
          <p:cNvGraphicFramePr>
            <a:graphicFrameLocks noGrp="1"/>
          </p:cNvGraphicFramePr>
          <p:nvPr>
            <p:ph idx="1"/>
            <p:extLst>
              <p:ext uri="{D42A27DB-BD31-4B8C-83A1-F6EECF244321}">
                <p14:modId xmlns:p14="http://schemas.microsoft.com/office/powerpoint/2010/main" val="2320088930"/>
              </p:ext>
            </p:extLst>
          </p:nvPr>
        </p:nvGraphicFramePr>
        <p:xfrm>
          <a:off x="676275" y="2011363"/>
          <a:ext cx="8065293" cy="3108960"/>
        </p:xfrm>
        <a:graphic>
          <a:graphicData uri="http://schemas.openxmlformats.org/drawingml/2006/table">
            <a:tbl>
              <a:tblPr firstRow="1" bandRow="1">
                <a:tableStyleId>{5C22544A-7EE6-4342-B048-85BDC9FD1C3A}</a:tableStyleId>
              </a:tblPr>
              <a:tblGrid>
                <a:gridCol w="2688431">
                  <a:extLst>
                    <a:ext uri="{9D8B030D-6E8A-4147-A177-3AD203B41FA5}">
                      <a16:colId xmlns:a16="http://schemas.microsoft.com/office/drawing/2014/main" val="3998630726"/>
                    </a:ext>
                  </a:extLst>
                </a:gridCol>
                <a:gridCol w="2688431">
                  <a:extLst>
                    <a:ext uri="{9D8B030D-6E8A-4147-A177-3AD203B41FA5}">
                      <a16:colId xmlns:a16="http://schemas.microsoft.com/office/drawing/2014/main" val="2177933417"/>
                    </a:ext>
                  </a:extLst>
                </a:gridCol>
                <a:gridCol w="2688431">
                  <a:extLst>
                    <a:ext uri="{9D8B030D-6E8A-4147-A177-3AD203B41FA5}">
                      <a16:colId xmlns:a16="http://schemas.microsoft.com/office/drawing/2014/main" val="160756190"/>
                    </a:ext>
                  </a:extLst>
                </a:gridCol>
              </a:tblGrid>
              <a:tr h="370840">
                <a:tc>
                  <a:txBody>
                    <a:bodyPr/>
                    <a:lstStyle/>
                    <a:p>
                      <a:pPr algn="r"/>
                      <a:r>
                        <a:rPr lang="en-US" sz="2400" dirty="0">
                          <a:latin typeface="Calibri" panose="020F0502020204030204" pitchFamily="34" charset="0"/>
                          <a:cs typeface="Calibri" panose="020F0502020204030204" pitchFamily="34" charset="0"/>
                        </a:rPr>
                        <a:t>Treatment</a:t>
                      </a:r>
                    </a:p>
                    <a:p>
                      <a:r>
                        <a:rPr lang="en-US" sz="2400" dirty="0">
                          <a:latin typeface="Calibri" panose="020F0502020204030204" pitchFamily="34" charset="0"/>
                          <a:cs typeface="Calibri" panose="020F0502020204030204" pitchFamily="34" charset="0"/>
                        </a:rPr>
                        <a:t>Stone size</a:t>
                      </a:r>
                    </a:p>
                  </a:txBody>
                  <a:tcPr>
                    <a:lnTlToBr w="19050" cap="flat" cmpd="sng" algn="ctr">
                      <a:solidFill>
                        <a:schemeClr val="bg1"/>
                      </a:solidFill>
                      <a:prstDash val="solid"/>
                      <a:round/>
                      <a:headEnd type="none" w="med" len="med"/>
                      <a:tailEnd type="none" w="med" len="med"/>
                    </a:lnTlToBr>
                  </a:tcPr>
                </a:tc>
                <a:tc>
                  <a:txBody>
                    <a:bodyPr/>
                    <a:lstStyle/>
                    <a:p>
                      <a:pPr algn="ctr"/>
                      <a:r>
                        <a:rPr lang="en-US" sz="2400" dirty="0">
                          <a:latin typeface="Calibri" panose="020F0502020204030204" pitchFamily="34" charset="0"/>
                          <a:cs typeface="Calibri" panose="020F0502020204030204" pitchFamily="34" charset="0"/>
                        </a:rPr>
                        <a:t>A</a:t>
                      </a:r>
                    </a:p>
                  </a:txBody>
                  <a:tcPr anchor="ctr"/>
                </a:tc>
                <a:tc>
                  <a:txBody>
                    <a:bodyPr/>
                    <a:lstStyle/>
                    <a:p>
                      <a:pPr algn="ctr"/>
                      <a:r>
                        <a:rPr lang="en-US" sz="2400" dirty="0">
                          <a:latin typeface="Calibri" panose="020F0502020204030204" pitchFamily="34" charset="0"/>
                          <a:cs typeface="Calibri" panose="020F0502020204030204" pitchFamily="34" charset="0"/>
                        </a:rPr>
                        <a:t>B</a:t>
                      </a:r>
                    </a:p>
                  </a:txBody>
                  <a:tcPr anchor="ctr"/>
                </a:tc>
                <a:extLst>
                  <a:ext uri="{0D108BD9-81ED-4DB2-BD59-A6C34878D82A}">
                    <a16:rowId xmlns:a16="http://schemas.microsoft.com/office/drawing/2014/main" val="630502830"/>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Both sizes</a:t>
                      </a:r>
                    </a:p>
                  </a:txBody>
                  <a:tcPr anchor="ctr"/>
                </a:tc>
                <a:tc>
                  <a:txBody>
                    <a:bodyPr/>
                    <a:lstStyle/>
                    <a:p>
                      <a:pPr algn="ctr"/>
                      <a:r>
                        <a:rPr lang="en-US" sz="2000" dirty="0">
                          <a:latin typeface="Calibri" panose="020F0502020204030204" pitchFamily="34" charset="0"/>
                          <a:cs typeface="Calibri" panose="020F0502020204030204" pitchFamily="34" charset="0"/>
                        </a:rPr>
                        <a:t>273/350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78.0%</a:t>
                      </a:r>
                    </a:p>
                  </a:txBody>
                  <a:tcPr anchor="ctr"/>
                </a:tc>
                <a:tc>
                  <a:txBody>
                    <a:bodyPr/>
                    <a:lstStyle/>
                    <a:p>
                      <a:pPr algn="ctr"/>
                      <a:r>
                        <a:rPr lang="en-US" sz="2000" dirty="0">
                          <a:latin typeface="Calibri" panose="020F0502020204030204" pitchFamily="34" charset="0"/>
                          <a:cs typeface="Calibri" panose="020F0502020204030204" pitchFamily="34" charset="0"/>
                        </a:rPr>
                        <a:t>289/350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82.5%</a:t>
                      </a:r>
                    </a:p>
                  </a:txBody>
                  <a:tcPr anchor="ctr"/>
                </a:tc>
                <a:extLst>
                  <a:ext uri="{0D108BD9-81ED-4DB2-BD59-A6C34878D82A}">
                    <a16:rowId xmlns:a16="http://schemas.microsoft.com/office/drawing/2014/main" val="2771894686"/>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Small</a:t>
                      </a:r>
                    </a:p>
                  </a:txBody>
                  <a:tcPr anchor="ctr"/>
                </a:tc>
                <a:tc>
                  <a:txBody>
                    <a:bodyPr/>
                    <a:lstStyle/>
                    <a:p>
                      <a:pPr algn="ctr"/>
                      <a:r>
                        <a:rPr lang="en-US" sz="20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93.1%</a:t>
                      </a:r>
                    </a:p>
                  </a:txBody>
                  <a:tcPr anchor="ctr"/>
                </a:tc>
                <a:tc>
                  <a:txBody>
                    <a:bodyPr/>
                    <a:lstStyle/>
                    <a:p>
                      <a:pPr algn="ctr"/>
                      <a:r>
                        <a:rPr lang="en-US" sz="20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86.67%</a:t>
                      </a:r>
                    </a:p>
                  </a:txBody>
                  <a:tcPr anchor="ctr"/>
                </a:tc>
                <a:extLst>
                  <a:ext uri="{0D108BD9-81ED-4DB2-BD59-A6C34878D82A}">
                    <a16:rowId xmlns:a16="http://schemas.microsoft.com/office/drawing/2014/main" val="4219382261"/>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Large</a:t>
                      </a:r>
                    </a:p>
                  </a:txBody>
                  <a:tcPr anchor="ctr"/>
                </a:tc>
                <a:tc>
                  <a:txBody>
                    <a:bodyPr/>
                    <a:lstStyle/>
                    <a:p>
                      <a:pPr algn="ctr"/>
                      <a:r>
                        <a:rPr lang="en-US" sz="20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73.0%</a:t>
                      </a:r>
                    </a:p>
                  </a:txBody>
                  <a:tcPr anchor="ctr"/>
                </a:tc>
                <a:tc>
                  <a:txBody>
                    <a:bodyPr/>
                    <a:lstStyle/>
                    <a:p>
                      <a:pPr algn="ctr"/>
                      <a:r>
                        <a:rPr lang="en-US" sz="20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68.75%</a:t>
                      </a:r>
                    </a:p>
                  </a:txBody>
                  <a:tcPr anchor="ctr"/>
                </a:tc>
                <a:extLst>
                  <a:ext uri="{0D108BD9-81ED-4DB2-BD59-A6C34878D82A}">
                    <a16:rowId xmlns:a16="http://schemas.microsoft.com/office/drawing/2014/main" val="2592857547"/>
                  </a:ext>
                </a:extLst>
              </a:tr>
            </a:tbl>
          </a:graphicData>
        </a:graphic>
      </p:graphicFrame>
      <p:pic>
        <p:nvPicPr>
          <p:cNvPr id="9" name="Picture 8">
            <a:extLst>
              <a:ext uri="{FF2B5EF4-FFF2-40B4-BE49-F238E27FC236}">
                <a16:creationId xmlns:a16="http://schemas.microsoft.com/office/drawing/2014/main" id="{992FE69A-B95B-4C1D-8E70-4FC9A902A061}"/>
              </a:ext>
            </a:extLst>
          </p:cNvPr>
          <p:cNvPicPr>
            <a:picLocks noChangeAspect="1"/>
          </p:cNvPicPr>
          <p:nvPr/>
        </p:nvPicPr>
        <p:blipFill>
          <a:blip r:embed="rId3"/>
          <a:stretch>
            <a:fillRect/>
          </a:stretch>
        </p:blipFill>
        <p:spPr>
          <a:xfrm>
            <a:off x="11128916" y="0"/>
            <a:ext cx="1063083" cy="2182118"/>
          </a:xfrm>
          <a:prstGeom prst="rect">
            <a:avLst/>
          </a:prstGeom>
        </p:spPr>
      </p:pic>
      <p:sp>
        <p:nvSpPr>
          <p:cNvPr id="5" name="TextBox 4">
            <a:extLst>
              <a:ext uri="{FF2B5EF4-FFF2-40B4-BE49-F238E27FC236}">
                <a16:creationId xmlns:a16="http://schemas.microsoft.com/office/drawing/2014/main" id="{A49D7D75-DDEF-44F3-B161-C158778D5D9A}"/>
              </a:ext>
            </a:extLst>
          </p:cNvPr>
          <p:cNvSpPr txBox="1"/>
          <p:nvPr/>
        </p:nvSpPr>
        <p:spPr>
          <a:xfrm>
            <a:off x="657224" y="5232194"/>
            <a:ext cx="10471692" cy="1200329"/>
          </a:xfrm>
          <a:prstGeom prst="rect">
            <a:avLst/>
          </a:prstGeom>
          <a:noFill/>
        </p:spPr>
        <p:txBody>
          <a:bodyPr wrap="square" rtlCol="0">
            <a:spAutoFit/>
          </a:bodyPr>
          <a:lstStyle/>
          <a:p>
            <a:endParaRPr lang="en-US" sz="2400" dirty="0"/>
          </a:p>
          <a:p>
            <a:r>
              <a:rPr lang="en-US" sz="2400" dirty="0"/>
              <a:t>How come Treatment A is better in both small and large stones, but worse overall?</a:t>
            </a:r>
          </a:p>
          <a:p>
            <a:endParaRPr lang="en-US" sz="2400" dirty="0"/>
          </a:p>
        </p:txBody>
      </p:sp>
    </p:spTree>
    <p:extLst>
      <p:ext uri="{BB962C8B-B14F-4D97-AF65-F5344CB8AC3E}">
        <p14:creationId xmlns:p14="http://schemas.microsoft.com/office/powerpoint/2010/main" val="679750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1A62-322E-4A51-B073-7865AEC02CAB}"/>
              </a:ext>
            </a:extLst>
          </p:cNvPr>
          <p:cNvSpPr>
            <a:spLocks noGrp="1"/>
          </p:cNvSpPr>
          <p:nvPr>
            <p:ph type="title"/>
          </p:nvPr>
        </p:nvSpPr>
        <p:spPr/>
        <p:txBody>
          <a:bodyPr/>
          <a:lstStyle/>
          <a:p>
            <a:r>
              <a:rPr lang="en-US" dirty="0"/>
              <a:t>Simpson’s Paradox</a:t>
            </a:r>
          </a:p>
        </p:txBody>
      </p:sp>
      <p:graphicFrame>
        <p:nvGraphicFramePr>
          <p:cNvPr id="4" name="Content Placeholder 3">
            <a:extLst>
              <a:ext uri="{FF2B5EF4-FFF2-40B4-BE49-F238E27FC236}">
                <a16:creationId xmlns:a16="http://schemas.microsoft.com/office/drawing/2014/main" id="{8A344C38-38BB-427F-9812-5A9B26CAE816}"/>
              </a:ext>
            </a:extLst>
          </p:cNvPr>
          <p:cNvGraphicFramePr>
            <a:graphicFrameLocks noGrp="1"/>
          </p:cNvGraphicFramePr>
          <p:nvPr>
            <p:ph idx="1"/>
            <p:extLst/>
          </p:nvPr>
        </p:nvGraphicFramePr>
        <p:xfrm>
          <a:off x="676275" y="2011363"/>
          <a:ext cx="8065293" cy="3108960"/>
        </p:xfrm>
        <a:graphic>
          <a:graphicData uri="http://schemas.openxmlformats.org/drawingml/2006/table">
            <a:tbl>
              <a:tblPr firstRow="1" bandRow="1">
                <a:tableStyleId>{5C22544A-7EE6-4342-B048-85BDC9FD1C3A}</a:tableStyleId>
              </a:tblPr>
              <a:tblGrid>
                <a:gridCol w="2688431">
                  <a:extLst>
                    <a:ext uri="{9D8B030D-6E8A-4147-A177-3AD203B41FA5}">
                      <a16:colId xmlns:a16="http://schemas.microsoft.com/office/drawing/2014/main" val="3998630726"/>
                    </a:ext>
                  </a:extLst>
                </a:gridCol>
                <a:gridCol w="2688431">
                  <a:extLst>
                    <a:ext uri="{9D8B030D-6E8A-4147-A177-3AD203B41FA5}">
                      <a16:colId xmlns:a16="http://schemas.microsoft.com/office/drawing/2014/main" val="2177933417"/>
                    </a:ext>
                  </a:extLst>
                </a:gridCol>
                <a:gridCol w="2688431">
                  <a:extLst>
                    <a:ext uri="{9D8B030D-6E8A-4147-A177-3AD203B41FA5}">
                      <a16:colId xmlns:a16="http://schemas.microsoft.com/office/drawing/2014/main" val="160756190"/>
                    </a:ext>
                  </a:extLst>
                </a:gridCol>
              </a:tblGrid>
              <a:tr h="370840">
                <a:tc>
                  <a:txBody>
                    <a:bodyPr/>
                    <a:lstStyle/>
                    <a:p>
                      <a:pPr algn="r"/>
                      <a:r>
                        <a:rPr lang="en-US" sz="2400" dirty="0">
                          <a:latin typeface="Calibri" panose="020F0502020204030204" pitchFamily="34" charset="0"/>
                          <a:cs typeface="Calibri" panose="020F0502020204030204" pitchFamily="34" charset="0"/>
                        </a:rPr>
                        <a:t>Treatment</a:t>
                      </a:r>
                    </a:p>
                    <a:p>
                      <a:r>
                        <a:rPr lang="en-US" sz="2400" dirty="0">
                          <a:latin typeface="Calibri" panose="020F0502020204030204" pitchFamily="34" charset="0"/>
                          <a:cs typeface="Calibri" panose="020F0502020204030204" pitchFamily="34" charset="0"/>
                        </a:rPr>
                        <a:t>Stone size</a:t>
                      </a:r>
                    </a:p>
                  </a:txBody>
                  <a:tcPr>
                    <a:lnTlToBr w="19050" cap="flat" cmpd="sng" algn="ctr">
                      <a:solidFill>
                        <a:schemeClr val="bg1"/>
                      </a:solidFill>
                      <a:prstDash val="solid"/>
                      <a:round/>
                      <a:headEnd type="none" w="med" len="med"/>
                      <a:tailEnd type="none" w="med" len="med"/>
                    </a:lnTlToBr>
                  </a:tcPr>
                </a:tc>
                <a:tc>
                  <a:txBody>
                    <a:bodyPr/>
                    <a:lstStyle/>
                    <a:p>
                      <a:pPr algn="ctr"/>
                      <a:r>
                        <a:rPr lang="en-US" sz="2400" dirty="0">
                          <a:latin typeface="Calibri" panose="020F0502020204030204" pitchFamily="34" charset="0"/>
                          <a:cs typeface="Calibri" panose="020F0502020204030204" pitchFamily="34" charset="0"/>
                        </a:rPr>
                        <a:t>A</a:t>
                      </a:r>
                    </a:p>
                  </a:txBody>
                  <a:tcPr anchor="ctr"/>
                </a:tc>
                <a:tc>
                  <a:txBody>
                    <a:bodyPr/>
                    <a:lstStyle/>
                    <a:p>
                      <a:pPr algn="ctr"/>
                      <a:r>
                        <a:rPr lang="en-US" sz="2400" dirty="0">
                          <a:latin typeface="Calibri" panose="020F0502020204030204" pitchFamily="34" charset="0"/>
                          <a:cs typeface="Calibri" panose="020F0502020204030204" pitchFamily="34" charset="0"/>
                        </a:rPr>
                        <a:t>B</a:t>
                      </a:r>
                    </a:p>
                  </a:txBody>
                  <a:tcPr anchor="ctr"/>
                </a:tc>
                <a:extLst>
                  <a:ext uri="{0D108BD9-81ED-4DB2-BD59-A6C34878D82A}">
                    <a16:rowId xmlns:a16="http://schemas.microsoft.com/office/drawing/2014/main" val="630502830"/>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Both sizes</a:t>
                      </a:r>
                    </a:p>
                  </a:txBody>
                  <a:tcPr anchor="ctr"/>
                </a:tc>
                <a:tc>
                  <a:txBody>
                    <a:bodyPr/>
                    <a:lstStyle/>
                    <a:p>
                      <a:pPr algn="ctr"/>
                      <a:r>
                        <a:rPr lang="en-US" sz="2000" dirty="0">
                          <a:latin typeface="Calibri" panose="020F0502020204030204" pitchFamily="34" charset="0"/>
                          <a:cs typeface="Calibri" panose="020F0502020204030204" pitchFamily="34" charset="0"/>
                        </a:rPr>
                        <a:t>273/350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78.0%</a:t>
                      </a:r>
                    </a:p>
                  </a:txBody>
                  <a:tcPr anchor="ctr"/>
                </a:tc>
                <a:tc>
                  <a:txBody>
                    <a:bodyPr/>
                    <a:lstStyle/>
                    <a:p>
                      <a:pPr algn="ctr"/>
                      <a:r>
                        <a:rPr lang="en-US" sz="2000" dirty="0">
                          <a:latin typeface="Calibri" panose="020F0502020204030204" pitchFamily="34" charset="0"/>
                          <a:cs typeface="Calibri" panose="020F0502020204030204" pitchFamily="34" charset="0"/>
                        </a:rPr>
                        <a:t>289/350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82.5%</a:t>
                      </a:r>
                    </a:p>
                  </a:txBody>
                  <a:tcPr anchor="ctr"/>
                </a:tc>
                <a:extLst>
                  <a:ext uri="{0D108BD9-81ED-4DB2-BD59-A6C34878D82A}">
                    <a16:rowId xmlns:a16="http://schemas.microsoft.com/office/drawing/2014/main" val="2771894686"/>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Small</a:t>
                      </a:r>
                    </a:p>
                  </a:txBody>
                  <a:tcPr anchor="ctr"/>
                </a:tc>
                <a:tc>
                  <a:txBody>
                    <a:bodyPr/>
                    <a:lstStyle/>
                    <a:p>
                      <a:pPr algn="ctr"/>
                      <a:r>
                        <a:rPr lang="en-US" sz="2000" dirty="0">
                          <a:latin typeface="Calibri" panose="020F0502020204030204" pitchFamily="34" charset="0"/>
                          <a:cs typeface="Calibri" panose="020F0502020204030204" pitchFamily="34" charset="0"/>
                        </a:rPr>
                        <a:t>81/87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93.1%</a:t>
                      </a:r>
                    </a:p>
                  </a:txBody>
                  <a:tcPr anchor="ctr"/>
                </a:tc>
                <a:tc>
                  <a:txBody>
                    <a:bodyPr/>
                    <a:lstStyle/>
                    <a:p>
                      <a:pPr algn="ctr"/>
                      <a:r>
                        <a:rPr lang="en-US" sz="2000" dirty="0">
                          <a:latin typeface="Calibri" panose="020F0502020204030204" pitchFamily="34" charset="0"/>
                          <a:cs typeface="Calibri" panose="020F0502020204030204" pitchFamily="34" charset="0"/>
                        </a:rPr>
                        <a:t>234/270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86.67%</a:t>
                      </a:r>
                    </a:p>
                  </a:txBody>
                  <a:tcPr anchor="ctr"/>
                </a:tc>
                <a:extLst>
                  <a:ext uri="{0D108BD9-81ED-4DB2-BD59-A6C34878D82A}">
                    <a16:rowId xmlns:a16="http://schemas.microsoft.com/office/drawing/2014/main" val="4219382261"/>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Large</a:t>
                      </a:r>
                    </a:p>
                  </a:txBody>
                  <a:tcPr anchor="ctr"/>
                </a:tc>
                <a:tc>
                  <a:txBody>
                    <a:bodyPr/>
                    <a:lstStyle/>
                    <a:p>
                      <a:pPr algn="ctr"/>
                      <a:r>
                        <a:rPr lang="en-US" sz="2000" dirty="0">
                          <a:latin typeface="Calibri" panose="020F0502020204030204" pitchFamily="34" charset="0"/>
                          <a:cs typeface="Calibri" panose="020F0502020204030204" pitchFamily="34" charset="0"/>
                        </a:rPr>
                        <a:t>192/263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73.0%</a:t>
                      </a:r>
                    </a:p>
                  </a:txBody>
                  <a:tcPr anchor="ctr"/>
                </a:tc>
                <a:tc>
                  <a:txBody>
                    <a:bodyPr/>
                    <a:lstStyle/>
                    <a:p>
                      <a:pPr algn="ctr"/>
                      <a:r>
                        <a:rPr lang="en-US" sz="2000" dirty="0">
                          <a:latin typeface="Calibri" panose="020F0502020204030204" pitchFamily="34" charset="0"/>
                          <a:cs typeface="Calibri" panose="020F0502020204030204" pitchFamily="34" charset="0"/>
                        </a:rPr>
                        <a:t>55/80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68.75%</a:t>
                      </a:r>
                    </a:p>
                  </a:txBody>
                  <a:tcPr anchor="ctr"/>
                </a:tc>
                <a:extLst>
                  <a:ext uri="{0D108BD9-81ED-4DB2-BD59-A6C34878D82A}">
                    <a16:rowId xmlns:a16="http://schemas.microsoft.com/office/drawing/2014/main" val="2592857547"/>
                  </a:ext>
                </a:extLst>
              </a:tr>
            </a:tbl>
          </a:graphicData>
        </a:graphic>
      </p:graphicFrame>
      <p:pic>
        <p:nvPicPr>
          <p:cNvPr id="9" name="Picture 8">
            <a:extLst>
              <a:ext uri="{FF2B5EF4-FFF2-40B4-BE49-F238E27FC236}">
                <a16:creationId xmlns:a16="http://schemas.microsoft.com/office/drawing/2014/main" id="{992FE69A-B95B-4C1D-8E70-4FC9A902A061}"/>
              </a:ext>
            </a:extLst>
          </p:cNvPr>
          <p:cNvPicPr>
            <a:picLocks noChangeAspect="1"/>
          </p:cNvPicPr>
          <p:nvPr/>
        </p:nvPicPr>
        <p:blipFill>
          <a:blip r:embed="rId3"/>
          <a:stretch>
            <a:fillRect/>
          </a:stretch>
        </p:blipFill>
        <p:spPr>
          <a:xfrm>
            <a:off x="11128916" y="0"/>
            <a:ext cx="1063083" cy="2182118"/>
          </a:xfrm>
          <a:prstGeom prst="rect">
            <a:avLst/>
          </a:prstGeom>
        </p:spPr>
      </p:pic>
      <p:sp>
        <p:nvSpPr>
          <p:cNvPr id="5" name="TextBox 4">
            <a:extLst>
              <a:ext uri="{FF2B5EF4-FFF2-40B4-BE49-F238E27FC236}">
                <a16:creationId xmlns:a16="http://schemas.microsoft.com/office/drawing/2014/main" id="{A49D7D75-DDEF-44F3-B161-C158778D5D9A}"/>
              </a:ext>
            </a:extLst>
          </p:cNvPr>
          <p:cNvSpPr txBox="1"/>
          <p:nvPr/>
        </p:nvSpPr>
        <p:spPr>
          <a:xfrm>
            <a:off x="657224" y="5232194"/>
            <a:ext cx="10471692" cy="1200329"/>
          </a:xfrm>
          <a:prstGeom prst="rect">
            <a:avLst/>
          </a:prstGeom>
          <a:noFill/>
        </p:spPr>
        <p:txBody>
          <a:bodyPr wrap="square" rtlCol="0">
            <a:spAutoFit/>
          </a:bodyPr>
          <a:lstStyle/>
          <a:p>
            <a:endParaRPr lang="en-US" sz="2400" dirty="0"/>
          </a:p>
          <a:p>
            <a:r>
              <a:rPr lang="en-US" sz="2400" dirty="0"/>
              <a:t>Unequal distribution of severe/easy cases among treatments.</a:t>
            </a:r>
          </a:p>
          <a:p>
            <a:endParaRPr lang="en-US" sz="2400" dirty="0"/>
          </a:p>
        </p:txBody>
      </p:sp>
    </p:spTree>
    <p:extLst>
      <p:ext uri="{BB962C8B-B14F-4D97-AF65-F5344CB8AC3E}">
        <p14:creationId xmlns:p14="http://schemas.microsoft.com/office/powerpoint/2010/main" val="685225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1A62-322E-4A51-B073-7865AEC02CAB}"/>
              </a:ext>
            </a:extLst>
          </p:cNvPr>
          <p:cNvSpPr>
            <a:spLocks noGrp="1"/>
          </p:cNvSpPr>
          <p:nvPr>
            <p:ph type="title"/>
          </p:nvPr>
        </p:nvSpPr>
        <p:spPr/>
        <p:txBody>
          <a:bodyPr/>
          <a:lstStyle/>
          <a:p>
            <a:r>
              <a:rPr lang="en-US" dirty="0"/>
              <a:t>Simpson’s Paradox</a:t>
            </a:r>
          </a:p>
        </p:txBody>
      </p:sp>
      <p:graphicFrame>
        <p:nvGraphicFramePr>
          <p:cNvPr id="4" name="Content Placeholder 3">
            <a:extLst>
              <a:ext uri="{FF2B5EF4-FFF2-40B4-BE49-F238E27FC236}">
                <a16:creationId xmlns:a16="http://schemas.microsoft.com/office/drawing/2014/main" id="{8A344C38-38BB-427F-9812-5A9B26CAE816}"/>
              </a:ext>
            </a:extLst>
          </p:cNvPr>
          <p:cNvGraphicFramePr>
            <a:graphicFrameLocks noGrp="1"/>
          </p:cNvGraphicFramePr>
          <p:nvPr>
            <p:ph idx="1"/>
          </p:nvPr>
        </p:nvGraphicFramePr>
        <p:xfrm>
          <a:off x="676275" y="2011363"/>
          <a:ext cx="8065293" cy="3108960"/>
        </p:xfrm>
        <a:graphic>
          <a:graphicData uri="http://schemas.openxmlformats.org/drawingml/2006/table">
            <a:tbl>
              <a:tblPr firstRow="1" bandRow="1">
                <a:tableStyleId>{5C22544A-7EE6-4342-B048-85BDC9FD1C3A}</a:tableStyleId>
              </a:tblPr>
              <a:tblGrid>
                <a:gridCol w="2688431">
                  <a:extLst>
                    <a:ext uri="{9D8B030D-6E8A-4147-A177-3AD203B41FA5}">
                      <a16:colId xmlns:a16="http://schemas.microsoft.com/office/drawing/2014/main" val="3998630726"/>
                    </a:ext>
                  </a:extLst>
                </a:gridCol>
                <a:gridCol w="2688431">
                  <a:extLst>
                    <a:ext uri="{9D8B030D-6E8A-4147-A177-3AD203B41FA5}">
                      <a16:colId xmlns:a16="http://schemas.microsoft.com/office/drawing/2014/main" val="2177933417"/>
                    </a:ext>
                  </a:extLst>
                </a:gridCol>
                <a:gridCol w="2688431">
                  <a:extLst>
                    <a:ext uri="{9D8B030D-6E8A-4147-A177-3AD203B41FA5}">
                      <a16:colId xmlns:a16="http://schemas.microsoft.com/office/drawing/2014/main" val="160756190"/>
                    </a:ext>
                  </a:extLst>
                </a:gridCol>
              </a:tblGrid>
              <a:tr h="370840">
                <a:tc>
                  <a:txBody>
                    <a:bodyPr/>
                    <a:lstStyle/>
                    <a:p>
                      <a:pPr algn="r"/>
                      <a:r>
                        <a:rPr lang="en-US" sz="2400" dirty="0">
                          <a:latin typeface="Calibri" panose="020F0502020204030204" pitchFamily="34" charset="0"/>
                          <a:cs typeface="Calibri" panose="020F0502020204030204" pitchFamily="34" charset="0"/>
                        </a:rPr>
                        <a:t>Treatment</a:t>
                      </a:r>
                    </a:p>
                    <a:p>
                      <a:r>
                        <a:rPr lang="en-US" sz="2400" dirty="0">
                          <a:latin typeface="Calibri" panose="020F0502020204030204" pitchFamily="34" charset="0"/>
                          <a:cs typeface="Calibri" panose="020F0502020204030204" pitchFamily="34" charset="0"/>
                        </a:rPr>
                        <a:t>Stone size</a:t>
                      </a:r>
                    </a:p>
                  </a:txBody>
                  <a:tcPr>
                    <a:lnTlToBr w="19050" cap="flat" cmpd="sng" algn="ctr">
                      <a:solidFill>
                        <a:schemeClr val="bg1"/>
                      </a:solidFill>
                      <a:prstDash val="solid"/>
                      <a:round/>
                      <a:headEnd type="none" w="med" len="med"/>
                      <a:tailEnd type="none" w="med" len="med"/>
                    </a:lnTlToBr>
                  </a:tcPr>
                </a:tc>
                <a:tc>
                  <a:txBody>
                    <a:bodyPr/>
                    <a:lstStyle/>
                    <a:p>
                      <a:pPr algn="ctr"/>
                      <a:r>
                        <a:rPr lang="en-US" sz="2400" dirty="0">
                          <a:latin typeface="Calibri" panose="020F0502020204030204" pitchFamily="34" charset="0"/>
                          <a:cs typeface="Calibri" panose="020F0502020204030204" pitchFamily="34" charset="0"/>
                        </a:rPr>
                        <a:t>A</a:t>
                      </a:r>
                    </a:p>
                  </a:txBody>
                  <a:tcPr anchor="ctr"/>
                </a:tc>
                <a:tc>
                  <a:txBody>
                    <a:bodyPr/>
                    <a:lstStyle/>
                    <a:p>
                      <a:pPr algn="ctr"/>
                      <a:r>
                        <a:rPr lang="en-US" sz="2400" dirty="0">
                          <a:latin typeface="Calibri" panose="020F0502020204030204" pitchFamily="34" charset="0"/>
                          <a:cs typeface="Calibri" panose="020F0502020204030204" pitchFamily="34" charset="0"/>
                        </a:rPr>
                        <a:t>B</a:t>
                      </a:r>
                    </a:p>
                  </a:txBody>
                  <a:tcPr anchor="ctr"/>
                </a:tc>
                <a:extLst>
                  <a:ext uri="{0D108BD9-81ED-4DB2-BD59-A6C34878D82A}">
                    <a16:rowId xmlns:a16="http://schemas.microsoft.com/office/drawing/2014/main" val="630502830"/>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Both sizes</a:t>
                      </a:r>
                    </a:p>
                  </a:txBody>
                  <a:tcPr anchor="ctr"/>
                </a:tc>
                <a:tc>
                  <a:txBody>
                    <a:bodyPr/>
                    <a:lstStyle/>
                    <a:p>
                      <a:pPr algn="ctr"/>
                      <a:r>
                        <a:rPr lang="en-US" sz="2000" dirty="0">
                          <a:latin typeface="Calibri" panose="020F0502020204030204" pitchFamily="34" charset="0"/>
                          <a:cs typeface="Calibri" panose="020F0502020204030204" pitchFamily="34" charset="0"/>
                        </a:rPr>
                        <a:t>273/350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78.0%</a:t>
                      </a:r>
                    </a:p>
                  </a:txBody>
                  <a:tcPr anchor="ctr"/>
                </a:tc>
                <a:tc>
                  <a:txBody>
                    <a:bodyPr/>
                    <a:lstStyle/>
                    <a:p>
                      <a:pPr algn="ctr"/>
                      <a:r>
                        <a:rPr lang="en-US" sz="2000" dirty="0">
                          <a:latin typeface="Calibri" panose="020F0502020204030204" pitchFamily="34" charset="0"/>
                          <a:cs typeface="Calibri" panose="020F0502020204030204" pitchFamily="34" charset="0"/>
                        </a:rPr>
                        <a:t>289/350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82.5%</a:t>
                      </a:r>
                    </a:p>
                  </a:txBody>
                  <a:tcPr anchor="ctr"/>
                </a:tc>
                <a:extLst>
                  <a:ext uri="{0D108BD9-81ED-4DB2-BD59-A6C34878D82A}">
                    <a16:rowId xmlns:a16="http://schemas.microsoft.com/office/drawing/2014/main" val="2771894686"/>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Small</a:t>
                      </a:r>
                    </a:p>
                  </a:txBody>
                  <a:tcPr anchor="ctr"/>
                </a:tc>
                <a:tc>
                  <a:txBody>
                    <a:bodyPr/>
                    <a:lstStyle/>
                    <a:p>
                      <a:pPr algn="ctr"/>
                      <a:r>
                        <a:rPr lang="en-US" sz="2000" dirty="0">
                          <a:latin typeface="Calibri" panose="020F0502020204030204" pitchFamily="34" charset="0"/>
                          <a:cs typeface="Calibri" panose="020F0502020204030204" pitchFamily="34" charset="0"/>
                        </a:rPr>
                        <a:t>81/87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93.1%</a:t>
                      </a:r>
                    </a:p>
                  </a:txBody>
                  <a:tcPr anchor="ctr"/>
                </a:tc>
                <a:tc>
                  <a:txBody>
                    <a:bodyPr/>
                    <a:lstStyle/>
                    <a:p>
                      <a:pPr algn="ctr"/>
                      <a:r>
                        <a:rPr lang="en-US" sz="2000" dirty="0">
                          <a:latin typeface="Calibri" panose="020F0502020204030204" pitchFamily="34" charset="0"/>
                          <a:cs typeface="Calibri" panose="020F0502020204030204" pitchFamily="34" charset="0"/>
                        </a:rPr>
                        <a:t>234/270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86.67%</a:t>
                      </a:r>
                    </a:p>
                  </a:txBody>
                  <a:tcPr anchor="ctr"/>
                </a:tc>
                <a:extLst>
                  <a:ext uri="{0D108BD9-81ED-4DB2-BD59-A6C34878D82A}">
                    <a16:rowId xmlns:a16="http://schemas.microsoft.com/office/drawing/2014/main" val="4219382261"/>
                  </a:ext>
                </a:extLst>
              </a:tr>
              <a:tr h="370840">
                <a:tc>
                  <a:txBody>
                    <a:bodyPr/>
                    <a:lstStyle/>
                    <a:p>
                      <a:pPr algn="ctr"/>
                      <a:r>
                        <a:rPr lang="en-US" sz="2400" b="1" dirty="0">
                          <a:solidFill>
                            <a:schemeClr val="tx1"/>
                          </a:solidFill>
                          <a:latin typeface="Calibri" panose="020F0502020204030204" pitchFamily="34" charset="0"/>
                          <a:cs typeface="Calibri" panose="020F0502020204030204" pitchFamily="34" charset="0"/>
                        </a:rPr>
                        <a:t>Large</a:t>
                      </a:r>
                    </a:p>
                  </a:txBody>
                  <a:tcPr anchor="ctr"/>
                </a:tc>
                <a:tc>
                  <a:txBody>
                    <a:bodyPr/>
                    <a:lstStyle/>
                    <a:p>
                      <a:pPr algn="ctr"/>
                      <a:r>
                        <a:rPr lang="en-US" sz="2000" dirty="0">
                          <a:latin typeface="Calibri" panose="020F0502020204030204" pitchFamily="34" charset="0"/>
                          <a:cs typeface="Calibri" panose="020F0502020204030204" pitchFamily="34" charset="0"/>
                        </a:rPr>
                        <a:t>192/263 = </a:t>
                      </a:r>
                      <a:br>
                        <a:rPr lang="en-US" sz="2400" dirty="0">
                          <a:latin typeface="Calibri" panose="020F0502020204030204" pitchFamily="34" charset="0"/>
                          <a:cs typeface="Calibri" panose="020F0502020204030204" pitchFamily="34" charset="0"/>
                        </a:rPr>
                      </a:br>
                      <a:r>
                        <a:rPr lang="en-US" sz="2400" b="1" u="sng" dirty="0">
                          <a:latin typeface="Calibri" panose="020F0502020204030204" pitchFamily="34" charset="0"/>
                          <a:cs typeface="Calibri" panose="020F0502020204030204" pitchFamily="34" charset="0"/>
                        </a:rPr>
                        <a:t>73.0%</a:t>
                      </a:r>
                    </a:p>
                  </a:txBody>
                  <a:tcPr anchor="ctr"/>
                </a:tc>
                <a:tc>
                  <a:txBody>
                    <a:bodyPr/>
                    <a:lstStyle/>
                    <a:p>
                      <a:pPr algn="ctr"/>
                      <a:r>
                        <a:rPr lang="en-US" sz="2000" dirty="0">
                          <a:latin typeface="Calibri" panose="020F0502020204030204" pitchFamily="34" charset="0"/>
                          <a:cs typeface="Calibri" panose="020F0502020204030204" pitchFamily="34" charset="0"/>
                        </a:rPr>
                        <a:t>55/80 = </a:t>
                      </a:r>
                      <a:br>
                        <a:rPr lang="en-US" sz="2400"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68.75%</a:t>
                      </a:r>
                    </a:p>
                  </a:txBody>
                  <a:tcPr anchor="ctr"/>
                </a:tc>
                <a:extLst>
                  <a:ext uri="{0D108BD9-81ED-4DB2-BD59-A6C34878D82A}">
                    <a16:rowId xmlns:a16="http://schemas.microsoft.com/office/drawing/2014/main" val="2592857547"/>
                  </a:ext>
                </a:extLst>
              </a:tr>
            </a:tbl>
          </a:graphicData>
        </a:graphic>
      </p:graphicFrame>
      <p:pic>
        <p:nvPicPr>
          <p:cNvPr id="9" name="Picture 8">
            <a:extLst>
              <a:ext uri="{FF2B5EF4-FFF2-40B4-BE49-F238E27FC236}">
                <a16:creationId xmlns:a16="http://schemas.microsoft.com/office/drawing/2014/main" id="{992FE69A-B95B-4C1D-8E70-4FC9A902A061}"/>
              </a:ext>
            </a:extLst>
          </p:cNvPr>
          <p:cNvPicPr>
            <a:picLocks noChangeAspect="1"/>
          </p:cNvPicPr>
          <p:nvPr/>
        </p:nvPicPr>
        <p:blipFill>
          <a:blip r:embed="rId3"/>
          <a:stretch>
            <a:fillRect/>
          </a:stretch>
        </p:blipFill>
        <p:spPr>
          <a:xfrm>
            <a:off x="11128916" y="0"/>
            <a:ext cx="1063083" cy="2182118"/>
          </a:xfrm>
          <a:prstGeom prst="rect">
            <a:avLst/>
          </a:prstGeom>
        </p:spPr>
      </p:pic>
      <p:sp>
        <p:nvSpPr>
          <p:cNvPr id="5" name="TextBox 4">
            <a:extLst>
              <a:ext uri="{FF2B5EF4-FFF2-40B4-BE49-F238E27FC236}">
                <a16:creationId xmlns:a16="http://schemas.microsoft.com/office/drawing/2014/main" id="{A49D7D75-DDEF-44F3-B161-C158778D5D9A}"/>
              </a:ext>
            </a:extLst>
          </p:cNvPr>
          <p:cNvSpPr txBox="1"/>
          <p:nvPr/>
        </p:nvSpPr>
        <p:spPr>
          <a:xfrm>
            <a:off x="657224" y="5232194"/>
            <a:ext cx="10549752" cy="1569660"/>
          </a:xfrm>
          <a:prstGeom prst="rect">
            <a:avLst/>
          </a:prstGeom>
          <a:noFill/>
        </p:spPr>
        <p:txBody>
          <a:bodyPr wrap="square" rtlCol="0">
            <a:spAutoFit/>
          </a:bodyPr>
          <a:lstStyle/>
          <a:p>
            <a:r>
              <a:rPr lang="en-US" sz="2400" u="sng" dirty="0"/>
              <a:t>Stone size is a confounder</a:t>
            </a:r>
            <a:r>
              <a:rPr lang="en-US" sz="2400" dirty="0"/>
              <a:t>: it affects both the outcome (bigger stones has less chance for success) </a:t>
            </a:r>
            <a:r>
              <a:rPr lang="en-US" sz="2400" b="1" dirty="0"/>
              <a:t>and</a:t>
            </a:r>
            <a:r>
              <a:rPr lang="en-US" sz="2400" dirty="0"/>
              <a:t> the treatment assignment (bigger stones might not be feasible for the non-invasive treatment, open surgery might be “an overkill” for small stones) – Treatment B had unfairly more easy cases, thus the higher success rate</a:t>
            </a:r>
          </a:p>
        </p:txBody>
      </p:sp>
    </p:spTree>
    <p:extLst>
      <p:ext uri="{BB962C8B-B14F-4D97-AF65-F5344CB8AC3E}">
        <p14:creationId xmlns:p14="http://schemas.microsoft.com/office/powerpoint/2010/main" val="2700268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F6ADB-ED14-4D2C-8392-64ECF0E5032C}"/>
              </a:ext>
            </a:extLst>
          </p:cNvPr>
          <p:cNvSpPr>
            <a:spLocks noGrp="1"/>
          </p:cNvSpPr>
          <p:nvPr>
            <p:ph idx="1"/>
          </p:nvPr>
        </p:nvSpPr>
        <p:spPr/>
        <p:txBody>
          <a:bodyPr>
            <a:normAutofit/>
          </a:bodyPr>
          <a:lstStyle/>
          <a:p>
            <a:r>
              <a:rPr lang="en-US" sz="2800" dirty="0"/>
              <a:t>Visualizing how IPW can mitigate the confounding effect.</a:t>
            </a:r>
          </a:p>
        </p:txBody>
      </p:sp>
      <p:pic>
        <p:nvPicPr>
          <p:cNvPr id="4" name="Picture 3">
            <a:extLst>
              <a:ext uri="{FF2B5EF4-FFF2-40B4-BE49-F238E27FC236}">
                <a16:creationId xmlns:a16="http://schemas.microsoft.com/office/drawing/2014/main" id="{A34AFC30-1054-41F9-AEDC-0433DB1FFBE8}"/>
              </a:ext>
            </a:extLst>
          </p:cNvPr>
          <p:cNvPicPr>
            <a:picLocks noChangeAspect="1"/>
          </p:cNvPicPr>
          <p:nvPr/>
        </p:nvPicPr>
        <p:blipFill>
          <a:blip r:embed="rId2"/>
          <a:stretch>
            <a:fillRect/>
          </a:stretch>
        </p:blipFill>
        <p:spPr>
          <a:xfrm>
            <a:off x="11128916" y="0"/>
            <a:ext cx="1063083" cy="2182118"/>
          </a:xfrm>
          <a:prstGeom prst="rect">
            <a:avLst/>
          </a:prstGeom>
        </p:spPr>
      </p:pic>
    </p:spTree>
    <p:extLst>
      <p:ext uri="{BB962C8B-B14F-4D97-AF65-F5344CB8AC3E}">
        <p14:creationId xmlns:p14="http://schemas.microsoft.com/office/powerpoint/2010/main" val="81510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C919E1-8544-445E-B9EF-0EE00B6BEB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111" y="750834"/>
            <a:ext cx="11691779" cy="6092308"/>
          </a:xfrm>
          <a:prstGeom prst="rect">
            <a:avLst/>
          </a:prstGeom>
        </p:spPr>
      </p:pic>
      <p:sp>
        <p:nvSpPr>
          <p:cNvPr id="2" name="TextBox 1">
            <a:extLst>
              <a:ext uri="{FF2B5EF4-FFF2-40B4-BE49-F238E27FC236}">
                <a16:creationId xmlns:a16="http://schemas.microsoft.com/office/drawing/2014/main" id="{125329DB-A576-4589-8937-1264106E4018}"/>
              </a:ext>
            </a:extLst>
          </p:cNvPr>
          <p:cNvSpPr txBox="1"/>
          <p:nvPr/>
        </p:nvSpPr>
        <p:spPr>
          <a:xfrm>
            <a:off x="1204332" y="2962656"/>
            <a:ext cx="5013588" cy="707886"/>
          </a:xfrm>
          <a:prstGeom prst="rect">
            <a:avLst/>
          </a:prstGeom>
          <a:noFill/>
        </p:spPr>
        <p:txBody>
          <a:bodyPr wrap="square" rtlCol="0">
            <a:spAutoFit/>
          </a:bodyPr>
          <a:lstStyle/>
          <a:p>
            <a:pPr algn="ctr"/>
            <a:r>
              <a:rPr lang="en-US" sz="2000" dirty="0"/>
              <a:t>Width represents </a:t>
            </a:r>
            <a:br>
              <a:rPr lang="en-US" sz="2000" dirty="0"/>
            </a:br>
            <a:r>
              <a:rPr lang="en-US" sz="2000" dirty="0"/>
              <a:t>number of subjects</a:t>
            </a:r>
          </a:p>
        </p:txBody>
      </p:sp>
      <p:cxnSp>
        <p:nvCxnSpPr>
          <p:cNvPr id="7" name="Straight Arrow Connector 6">
            <a:extLst>
              <a:ext uri="{FF2B5EF4-FFF2-40B4-BE49-F238E27FC236}">
                <a16:creationId xmlns:a16="http://schemas.microsoft.com/office/drawing/2014/main" id="{FE49110D-D567-4631-9896-C32908DE5A6A}"/>
              </a:ext>
            </a:extLst>
          </p:cNvPr>
          <p:cNvCxnSpPr>
            <a:cxnSpLocks/>
            <a:endCxn id="2" idx="1"/>
          </p:cNvCxnSpPr>
          <p:nvPr/>
        </p:nvCxnSpPr>
        <p:spPr>
          <a:xfrm flipH="1">
            <a:off x="1204332" y="3316599"/>
            <a:ext cx="140505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6E9BB87-DEA1-4CBE-8017-F8C6637C1614}"/>
              </a:ext>
            </a:extLst>
          </p:cNvPr>
          <p:cNvPicPr>
            <a:picLocks noChangeAspect="1"/>
          </p:cNvPicPr>
          <p:nvPr/>
        </p:nvPicPr>
        <p:blipFill>
          <a:blip r:embed="rId5"/>
          <a:stretch>
            <a:fillRect/>
          </a:stretch>
        </p:blipFill>
        <p:spPr>
          <a:xfrm>
            <a:off x="11128916" y="0"/>
            <a:ext cx="1063083" cy="2182118"/>
          </a:xfrm>
          <a:prstGeom prst="rect">
            <a:avLst/>
          </a:prstGeom>
        </p:spPr>
      </p:pic>
      <p:cxnSp>
        <p:nvCxnSpPr>
          <p:cNvPr id="10" name="Straight Arrow Connector 9">
            <a:extLst>
              <a:ext uri="{FF2B5EF4-FFF2-40B4-BE49-F238E27FC236}">
                <a16:creationId xmlns:a16="http://schemas.microsoft.com/office/drawing/2014/main" id="{7887CEB2-1767-4871-ABA6-03C7EEA262CC}"/>
              </a:ext>
            </a:extLst>
          </p:cNvPr>
          <p:cNvCxnSpPr>
            <a:cxnSpLocks/>
            <a:endCxn id="2" idx="3"/>
          </p:cNvCxnSpPr>
          <p:nvPr/>
        </p:nvCxnSpPr>
        <p:spPr>
          <a:xfrm>
            <a:off x="4812867" y="3316599"/>
            <a:ext cx="140505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1F0F0D0-0F38-4661-8534-257A5181F370}"/>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Tree>
    <p:extLst>
      <p:ext uri="{BB962C8B-B14F-4D97-AF65-F5344CB8AC3E}">
        <p14:creationId xmlns:p14="http://schemas.microsoft.com/office/powerpoint/2010/main" val="368131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D3705-6A7E-4F3A-9F2B-7699818C50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223" y="518700"/>
            <a:ext cx="11695554" cy="6325040"/>
          </a:xfrm>
          <a:prstGeom prst="rect">
            <a:avLst/>
          </a:prstGeom>
        </p:spPr>
      </p:pic>
      <p:pic>
        <p:nvPicPr>
          <p:cNvPr id="5" name="Picture 4">
            <a:extLst>
              <a:ext uri="{FF2B5EF4-FFF2-40B4-BE49-F238E27FC236}">
                <a16:creationId xmlns:a16="http://schemas.microsoft.com/office/drawing/2014/main" id="{EA11AF51-3454-4639-8505-3871BC3E8C52}"/>
              </a:ext>
            </a:extLst>
          </p:cNvPr>
          <p:cNvPicPr>
            <a:picLocks noChangeAspect="1"/>
          </p:cNvPicPr>
          <p:nvPr/>
        </p:nvPicPr>
        <p:blipFill>
          <a:blip r:embed="rId4"/>
          <a:stretch>
            <a:fillRect/>
          </a:stretch>
        </p:blipFill>
        <p:spPr>
          <a:xfrm>
            <a:off x="11128916" y="0"/>
            <a:ext cx="1063083" cy="2182118"/>
          </a:xfrm>
          <a:prstGeom prst="rect">
            <a:avLst/>
          </a:prstGeom>
        </p:spPr>
      </p:pic>
      <p:sp>
        <p:nvSpPr>
          <p:cNvPr id="6" name="Title 1">
            <a:extLst>
              <a:ext uri="{FF2B5EF4-FFF2-40B4-BE49-F238E27FC236}">
                <a16:creationId xmlns:a16="http://schemas.microsoft.com/office/drawing/2014/main" id="{DBBED9A5-6F03-44D6-85CB-09CC28782AFB}"/>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Tree>
    <p:extLst>
      <p:ext uri="{BB962C8B-B14F-4D97-AF65-F5344CB8AC3E}">
        <p14:creationId xmlns:p14="http://schemas.microsoft.com/office/powerpoint/2010/main" val="285421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low pressure device">
            <a:extLst>
              <a:ext uri="{FF2B5EF4-FFF2-40B4-BE49-F238E27FC236}">
                <a16:creationId xmlns:a16="http://schemas.microsoft.com/office/drawing/2014/main" id="{35699DDC-C1CE-4FFF-A5B2-D00BD8A10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176" y="3512634"/>
            <a:ext cx="2896824" cy="3345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861A27-9879-45AF-854F-D88647F5CD5C}"/>
              </a:ext>
            </a:extLst>
          </p:cNvPr>
          <p:cNvSpPr>
            <a:spLocks noGrp="1"/>
          </p:cNvSpPr>
          <p:nvPr>
            <p:ph type="title"/>
          </p:nvPr>
        </p:nvSpPr>
        <p:spPr/>
        <p:txBody>
          <a:bodyPr/>
          <a:lstStyle/>
          <a:p>
            <a:r>
              <a:rPr lang="en-US" i="1" dirty="0"/>
              <a:t>“Data Are Dumb” </a:t>
            </a:r>
            <a:r>
              <a:rPr lang="en-US" dirty="0"/>
              <a:t>– </a:t>
            </a:r>
            <a:r>
              <a:rPr lang="en-US" sz="4000" dirty="0"/>
              <a:t>Judea Pearl</a:t>
            </a:r>
            <a:endParaRPr lang="en-US" dirty="0"/>
          </a:p>
        </p:txBody>
      </p:sp>
      <p:sp>
        <p:nvSpPr>
          <p:cNvPr id="3" name="Content Placeholder 2">
            <a:extLst>
              <a:ext uri="{FF2B5EF4-FFF2-40B4-BE49-F238E27FC236}">
                <a16:creationId xmlns:a16="http://schemas.microsoft.com/office/drawing/2014/main" id="{E14C873F-84EC-4451-AD5D-8ED721982EB8}"/>
              </a:ext>
            </a:extLst>
          </p:cNvPr>
          <p:cNvSpPr>
            <a:spLocks noGrp="1"/>
          </p:cNvSpPr>
          <p:nvPr>
            <p:ph idx="1"/>
          </p:nvPr>
        </p:nvSpPr>
        <p:spPr>
          <a:xfrm>
            <a:off x="676274" y="2011681"/>
            <a:ext cx="10753725" cy="521970"/>
          </a:xfrm>
        </p:spPr>
        <p:txBody>
          <a:bodyPr>
            <a:normAutofit/>
          </a:bodyPr>
          <a:lstStyle/>
          <a:p>
            <a:r>
              <a:rPr lang="en-US" sz="2800" dirty="0"/>
              <a:t>Data can only show patterns of association.</a:t>
            </a:r>
          </a:p>
        </p:txBody>
      </p:sp>
      <p:pic>
        <p:nvPicPr>
          <p:cNvPr id="6" name="Picture 5">
            <a:extLst>
              <a:ext uri="{FF2B5EF4-FFF2-40B4-BE49-F238E27FC236}">
                <a16:creationId xmlns:a16="http://schemas.microsoft.com/office/drawing/2014/main" id="{25B54FAC-5A3E-4193-A204-2904FFEF343B}"/>
              </a:ext>
            </a:extLst>
          </p:cNvPr>
          <p:cNvPicPr>
            <a:picLocks noChangeAspect="1"/>
          </p:cNvPicPr>
          <p:nvPr/>
        </p:nvPicPr>
        <p:blipFill>
          <a:blip r:embed="rId4"/>
          <a:stretch>
            <a:fillRect/>
          </a:stretch>
        </p:blipFill>
        <p:spPr>
          <a:xfrm>
            <a:off x="1227921" y="3190876"/>
            <a:ext cx="3667124" cy="3667124"/>
          </a:xfrm>
          <a:prstGeom prst="rect">
            <a:avLst/>
          </a:prstGeom>
        </p:spPr>
      </p:pic>
      <p:pic>
        <p:nvPicPr>
          <p:cNvPr id="8" name="Picture 7">
            <a:extLst>
              <a:ext uri="{FF2B5EF4-FFF2-40B4-BE49-F238E27FC236}">
                <a16:creationId xmlns:a16="http://schemas.microsoft.com/office/drawing/2014/main" id="{DF2AF4D4-BCCE-4EB6-AAEF-9A4F1CC73D57}"/>
              </a:ext>
            </a:extLst>
          </p:cNvPr>
          <p:cNvPicPr>
            <a:picLocks noChangeAspect="1"/>
          </p:cNvPicPr>
          <p:nvPr/>
        </p:nvPicPr>
        <p:blipFill>
          <a:blip r:embed="rId5"/>
          <a:stretch>
            <a:fillRect/>
          </a:stretch>
        </p:blipFill>
        <p:spPr>
          <a:xfrm>
            <a:off x="4903772" y="3190876"/>
            <a:ext cx="3535370" cy="3667124"/>
          </a:xfrm>
          <a:prstGeom prst="rect">
            <a:avLst/>
          </a:prstGeom>
        </p:spPr>
      </p:pic>
      <p:sp>
        <p:nvSpPr>
          <p:cNvPr id="7" name="Content Placeholder 2">
            <a:extLst>
              <a:ext uri="{FF2B5EF4-FFF2-40B4-BE49-F238E27FC236}">
                <a16:creationId xmlns:a16="http://schemas.microsoft.com/office/drawing/2014/main" id="{325863FF-C19D-414C-9CE0-AD5E1B94FF01}"/>
              </a:ext>
            </a:extLst>
          </p:cNvPr>
          <p:cNvSpPr txBox="1">
            <a:spLocks/>
          </p:cNvSpPr>
          <p:nvPr/>
        </p:nvSpPr>
        <p:spPr>
          <a:xfrm>
            <a:off x="676274" y="2668906"/>
            <a:ext cx="10753725" cy="52197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800" dirty="0"/>
              <a:t>Tinkering with the monitor’s needle will not change your blood pressure!</a:t>
            </a:r>
          </a:p>
        </p:txBody>
      </p:sp>
      <p:sp>
        <p:nvSpPr>
          <p:cNvPr id="4" name="TextBox 3">
            <a:extLst>
              <a:ext uri="{FF2B5EF4-FFF2-40B4-BE49-F238E27FC236}">
                <a16:creationId xmlns:a16="http://schemas.microsoft.com/office/drawing/2014/main" id="{58D47CF2-032D-47CD-90FB-837D34928B2D}"/>
              </a:ext>
            </a:extLst>
          </p:cNvPr>
          <p:cNvSpPr txBox="1"/>
          <p:nvPr/>
        </p:nvSpPr>
        <p:spPr>
          <a:xfrm>
            <a:off x="5600700" y="3267075"/>
            <a:ext cx="4105275"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How blood pressure truly behaves when intervening with monitor’s needle:</a:t>
            </a:r>
          </a:p>
        </p:txBody>
      </p:sp>
    </p:spTree>
    <p:extLst>
      <p:ext uri="{BB962C8B-B14F-4D97-AF65-F5344CB8AC3E}">
        <p14:creationId xmlns:p14="http://schemas.microsoft.com/office/powerpoint/2010/main" val="1766686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D3705-6A7E-4F3A-9F2B-7699818C501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4"/>
          <a:stretch/>
        </p:blipFill>
        <p:spPr>
          <a:xfrm>
            <a:off x="248223" y="854938"/>
            <a:ext cx="11695554" cy="5988929"/>
          </a:xfrm>
          <a:prstGeom prst="rect">
            <a:avLst/>
          </a:prstGeom>
        </p:spPr>
      </p:pic>
      <p:sp>
        <p:nvSpPr>
          <p:cNvPr id="2" name="Arrow: Curved Up 1">
            <a:extLst>
              <a:ext uri="{FF2B5EF4-FFF2-40B4-BE49-F238E27FC236}">
                <a16:creationId xmlns:a16="http://schemas.microsoft.com/office/drawing/2014/main" id="{84762DE0-8B08-47EB-B686-A816A32024B9}"/>
              </a:ext>
            </a:extLst>
          </p:cNvPr>
          <p:cNvSpPr/>
          <p:nvPr/>
        </p:nvSpPr>
        <p:spPr>
          <a:xfrm flipV="1">
            <a:off x="5175504" y="1419772"/>
            <a:ext cx="2185416" cy="1489122"/>
          </a:xfrm>
          <a:prstGeom prst="curvedUpArrow">
            <a:avLst>
              <a:gd name="adj1" fmla="val 15372"/>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84030B22-CB0A-46A4-9288-7232E25825BF}"/>
              </a:ext>
            </a:extLst>
          </p:cNvPr>
          <p:cNvSpPr txBox="1"/>
          <p:nvPr/>
        </p:nvSpPr>
        <p:spPr>
          <a:xfrm>
            <a:off x="5084064" y="3093122"/>
            <a:ext cx="2514600" cy="707886"/>
          </a:xfrm>
          <a:prstGeom prst="rect">
            <a:avLst/>
          </a:prstGeom>
          <a:solidFill>
            <a:schemeClr val="bg1"/>
          </a:solidFill>
        </p:spPr>
        <p:txBody>
          <a:bodyPr wrap="square" rtlCol="0">
            <a:spAutoFit/>
          </a:bodyPr>
          <a:lstStyle/>
          <a:p>
            <a:pPr algn="ctr"/>
            <a:r>
              <a:rPr lang="en-US" sz="2000" dirty="0"/>
              <a:t>Place confounders next to each other</a:t>
            </a:r>
          </a:p>
        </p:txBody>
      </p:sp>
      <p:pic>
        <p:nvPicPr>
          <p:cNvPr id="6" name="Picture 5">
            <a:extLst>
              <a:ext uri="{FF2B5EF4-FFF2-40B4-BE49-F238E27FC236}">
                <a16:creationId xmlns:a16="http://schemas.microsoft.com/office/drawing/2014/main" id="{68095817-EBD1-4AB5-954B-877E8BDEF176}"/>
              </a:ext>
            </a:extLst>
          </p:cNvPr>
          <p:cNvPicPr>
            <a:picLocks noChangeAspect="1"/>
          </p:cNvPicPr>
          <p:nvPr/>
        </p:nvPicPr>
        <p:blipFill>
          <a:blip r:embed="rId4"/>
          <a:stretch>
            <a:fillRect/>
          </a:stretch>
        </p:blipFill>
        <p:spPr>
          <a:xfrm>
            <a:off x="11128916" y="0"/>
            <a:ext cx="1063083" cy="2182118"/>
          </a:xfrm>
          <a:prstGeom prst="rect">
            <a:avLst/>
          </a:prstGeom>
        </p:spPr>
      </p:pic>
      <p:sp>
        <p:nvSpPr>
          <p:cNvPr id="7" name="Title 1">
            <a:extLst>
              <a:ext uri="{FF2B5EF4-FFF2-40B4-BE49-F238E27FC236}">
                <a16:creationId xmlns:a16="http://schemas.microsoft.com/office/drawing/2014/main" id="{15E44DF6-DF34-4A70-B749-D15789931D67}"/>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Tree>
    <p:extLst>
      <p:ext uri="{BB962C8B-B14F-4D97-AF65-F5344CB8AC3E}">
        <p14:creationId xmlns:p14="http://schemas.microsoft.com/office/powerpoint/2010/main" val="2113832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CB954-FC71-44FE-9E2B-EA53FD82F1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223" y="522953"/>
            <a:ext cx="11695554" cy="6325040"/>
          </a:xfrm>
          <a:prstGeom prst="rect">
            <a:avLst/>
          </a:prstGeom>
        </p:spPr>
      </p:pic>
      <p:sp>
        <p:nvSpPr>
          <p:cNvPr id="4" name="Title 1">
            <a:extLst>
              <a:ext uri="{FF2B5EF4-FFF2-40B4-BE49-F238E27FC236}">
                <a16:creationId xmlns:a16="http://schemas.microsoft.com/office/drawing/2014/main" id="{6781E1D4-9BA5-422B-AE35-85D2C07D7E2F}"/>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pic>
        <p:nvPicPr>
          <p:cNvPr id="5" name="Picture 4">
            <a:extLst>
              <a:ext uri="{FF2B5EF4-FFF2-40B4-BE49-F238E27FC236}">
                <a16:creationId xmlns:a16="http://schemas.microsoft.com/office/drawing/2014/main" id="{31B91931-6115-4B68-A4D2-3BFFEFA76645}"/>
              </a:ext>
            </a:extLst>
          </p:cNvPr>
          <p:cNvPicPr>
            <a:picLocks noChangeAspect="1"/>
          </p:cNvPicPr>
          <p:nvPr/>
        </p:nvPicPr>
        <p:blipFill>
          <a:blip r:embed="rId5"/>
          <a:stretch>
            <a:fillRect/>
          </a:stretch>
        </p:blipFill>
        <p:spPr>
          <a:xfrm>
            <a:off x="11128916" y="0"/>
            <a:ext cx="1063083" cy="2182118"/>
          </a:xfrm>
          <a:prstGeom prst="rect">
            <a:avLst/>
          </a:prstGeom>
        </p:spPr>
      </p:pic>
    </p:spTree>
    <p:extLst>
      <p:ext uri="{BB962C8B-B14F-4D97-AF65-F5344CB8AC3E}">
        <p14:creationId xmlns:p14="http://schemas.microsoft.com/office/powerpoint/2010/main" val="1279309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CB954-FC71-44FE-9E2B-EA53FD82F1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223" y="522952"/>
            <a:ext cx="11695554" cy="6325040"/>
          </a:xfrm>
          <a:prstGeom prst="rect">
            <a:avLst/>
          </a:prstGeom>
        </p:spPr>
      </p:pic>
      <p:sp>
        <p:nvSpPr>
          <p:cNvPr id="2" name="Arrow: Down 1">
            <a:extLst>
              <a:ext uri="{FF2B5EF4-FFF2-40B4-BE49-F238E27FC236}">
                <a16:creationId xmlns:a16="http://schemas.microsoft.com/office/drawing/2014/main" id="{C201519D-4A42-4220-B262-6053EDE9D525}"/>
              </a:ext>
            </a:extLst>
          </p:cNvPr>
          <p:cNvSpPr/>
          <p:nvPr/>
        </p:nvSpPr>
        <p:spPr>
          <a:xfrm rot="3015050">
            <a:off x="2788884" y="826007"/>
            <a:ext cx="307571" cy="62064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07BB5EE2-D44A-469F-B80F-FD98FBA485EC}"/>
              </a:ext>
            </a:extLst>
          </p:cNvPr>
          <p:cNvSpPr/>
          <p:nvPr/>
        </p:nvSpPr>
        <p:spPr>
          <a:xfrm rot="3015050">
            <a:off x="10698595" y="1750047"/>
            <a:ext cx="307571" cy="62064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11732BC-D584-466C-B7B5-8DBF453082B2}"/>
              </a:ext>
            </a:extLst>
          </p:cNvPr>
          <p:cNvGrpSpPr/>
          <p:nvPr/>
        </p:nvGrpSpPr>
        <p:grpSpPr>
          <a:xfrm>
            <a:off x="2456487" y="1265220"/>
            <a:ext cx="148514" cy="321869"/>
            <a:chOff x="2795854" y="1234440"/>
            <a:chExt cx="148514" cy="292608"/>
          </a:xfrm>
        </p:grpSpPr>
        <p:cxnSp>
          <p:nvCxnSpPr>
            <p:cNvPr id="7" name="Straight Connector 6">
              <a:extLst>
                <a:ext uri="{FF2B5EF4-FFF2-40B4-BE49-F238E27FC236}">
                  <a16:creationId xmlns:a16="http://schemas.microsoft.com/office/drawing/2014/main" id="{970F73E8-3F4F-40B3-9AE4-953D7BA266D1}"/>
                </a:ext>
              </a:extLst>
            </p:cNvPr>
            <p:cNvCxnSpPr/>
            <p:nvPr/>
          </p:nvCxnSpPr>
          <p:spPr>
            <a:xfrm>
              <a:off x="2859862" y="1234440"/>
              <a:ext cx="0" cy="29260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99AF94-C566-4BA1-84E8-6291268F60C6}"/>
                </a:ext>
              </a:extLst>
            </p:cNvPr>
            <p:cNvCxnSpPr>
              <a:cxnSpLocks/>
            </p:cNvCxnSpPr>
            <p:nvPr/>
          </p:nvCxnSpPr>
          <p:spPr>
            <a:xfrm>
              <a:off x="2798064" y="1527048"/>
              <a:ext cx="14630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85CC6-FF68-4998-B26D-FCF275C3F290}"/>
                </a:ext>
              </a:extLst>
            </p:cNvPr>
            <p:cNvCxnSpPr>
              <a:cxnSpLocks/>
            </p:cNvCxnSpPr>
            <p:nvPr/>
          </p:nvCxnSpPr>
          <p:spPr>
            <a:xfrm>
              <a:off x="2795854" y="1243584"/>
              <a:ext cx="14630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02F960B-3C77-4432-904D-5A5E933B73C3}"/>
              </a:ext>
            </a:extLst>
          </p:cNvPr>
          <p:cNvGrpSpPr/>
          <p:nvPr/>
        </p:nvGrpSpPr>
        <p:grpSpPr>
          <a:xfrm>
            <a:off x="10413330" y="2334417"/>
            <a:ext cx="148514" cy="199855"/>
            <a:chOff x="2795854" y="1234440"/>
            <a:chExt cx="148514" cy="292608"/>
          </a:xfrm>
        </p:grpSpPr>
        <p:cxnSp>
          <p:nvCxnSpPr>
            <p:cNvPr id="18" name="Straight Connector 17">
              <a:extLst>
                <a:ext uri="{FF2B5EF4-FFF2-40B4-BE49-F238E27FC236}">
                  <a16:creationId xmlns:a16="http://schemas.microsoft.com/office/drawing/2014/main" id="{EB998B2E-51E8-42C1-ACB0-98A065FFF10E}"/>
                </a:ext>
              </a:extLst>
            </p:cNvPr>
            <p:cNvCxnSpPr/>
            <p:nvPr/>
          </p:nvCxnSpPr>
          <p:spPr>
            <a:xfrm>
              <a:off x="2859862" y="1234440"/>
              <a:ext cx="0" cy="29260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F0B482-1433-4B6A-98E4-C41671DB1404}"/>
                </a:ext>
              </a:extLst>
            </p:cNvPr>
            <p:cNvCxnSpPr>
              <a:cxnSpLocks/>
            </p:cNvCxnSpPr>
            <p:nvPr/>
          </p:nvCxnSpPr>
          <p:spPr>
            <a:xfrm>
              <a:off x="2798064" y="1527048"/>
              <a:ext cx="14630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EF8D3F-D65D-4DD6-88BC-A7795378EEF8}"/>
                </a:ext>
              </a:extLst>
            </p:cNvPr>
            <p:cNvCxnSpPr>
              <a:cxnSpLocks/>
            </p:cNvCxnSpPr>
            <p:nvPr/>
          </p:nvCxnSpPr>
          <p:spPr>
            <a:xfrm>
              <a:off x="2795854" y="1243584"/>
              <a:ext cx="14630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33AD121A-1ED7-4027-8567-043AFECD88D6}"/>
              </a:ext>
            </a:extLst>
          </p:cNvPr>
          <p:cNvPicPr>
            <a:picLocks noChangeAspect="1"/>
          </p:cNvPicPr>
          <p:nvPr/>
        </p:nvPicPr>
        <p:blipFill>
          <a:blip r:embed="rId5"/>
          <a:stretch>
            <a:fillRect/>
          </a:stretch>
        </p:blipFill>
        <p:spPr>
          <a:xfrm>
            <a:off x="11128916" y="0"/>
            <a:ext cx="1063083" cy="2182118"/>
          </a:xfrm>
          <a:prstGeom prst="rect">
            <a:avLst/>
          </a:prstGeom>
        </p:spPr>
      </p:pic>
      <p:sp>
        <p:nvSpPr>
          <p:cNvPr id="21" name="Title 1">
            <a:extLst>
              <a:ext uri="{FF2B5EF4-FFF2-40B4-BE49-F238E27FC236}">
                <a16:creationId xmlns:a16="http://schemas.microsoft.com/office/drawing/2014/main" id="{F7C85208-9252-4BFA-8874-665AFD67615E}"/>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Tree>
    <p:extLst>
      <p:ext uri="{BB962C8B-B14F-4D97-AF65-F5344CB8AC3E}">
        <p14:creationId xmlns:p14="http://schemas.microsoft.com/office/powerpoint/2010/main" val="45368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02D2C-E5DC-42B9-80A2-F19D34179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223" y="522955"/>
            <a:ext cx="11695554" cy="6325040"/>
          </a:xfrm>
          <a:prstGeom prst="rect">
            <a:avLst/>
          </a:prstGeom>
        </p:spPr>
      </p:pic>
      <p:pic>
        <p:nvPicPr>
          <p:cNvPr id="11" name="Picture 10">
            <a:extLst>
              <a:ext uri="{FF2B5EF4-FFF2-40B4-BE49-F238E27FC236}">
                <a16:creationId xmlns:a16="http://schemas.microsoft.com/office/drawing/2014/main" id="{E65FBC9B-3A01-4943-BE7E-F80FE4D56A2A}"/>
              </a:ext>
            </a:extLst>
          </p:cNvPr>
          <p:cNvPicPr>
            <a:picLocks noChangeAspect="1"/>
          </p:cNvPicPr>
          <p:nvPr/>
        </p:nvPicPr>
        <p:blipFill rotWithShape="1">
          <a:blip r:embed="rId4">
            <a:extLst>
              <a:ext uri="{28A0092B-C50C-407E-A947-70E740481C1C}">
                <a14:useLocalDpi xmlns:a14="http://schemas.microsoft.com/office/drawing/2010/main" val="0"/>
              </a:ext>
            </a:extLst>
          </a:blip>
          <a:srcRect l="17769" t="22931" r="21308" b="38768"/>
          <a:stretch/>
        </p:blipFill>
        <p:spPr>
          <a:xfrm>
            <a:off x="1069805" y="3721489"/>
            <a:ext cx="2655418" cy="824421"/>
          </a:xfrm>
          <a:prstGeom prst="rect">
            <a:avLst/>
          </a:prstGeom>
        </p:spPr>
      </p:pic>
      <p:pic>
        <p:nvPicPr>
          <p:cNvPr id="12" name="Picture 11">
            <a:extLst>
              <a:ext uri="{FF2B5EF4-FFF2-40B4-BE49-F238E27FC236}">
                <a16:creationId xmlns:a16="http://schemas.microsoft.com/office/drawing/2014/main" id="{12E31291-6AED-43D2-AD43-870D1EC31518}"/>
              </a:ext>
            </a:extLst>
          </p:cNvPr>
          <p:cNvPicPr>
            <a:picLocks noChangeAspect="1"/>
          </p:cNvPicPr>
          <p:nvPr/>
        </p:nvPicPr>
        <p:blipFill rotWithShape="1">
          <a:blip r:embed="rId4">
            <a:extLst>
              <a:ext uri="{28A0092B-C50C-407E-A947-70E740481C1C}">
                <a14:useLocalDpi xmlns:a14="http://schemas.microsoft.com/office/drawing/2010/main" val="0"/>
              </a:ext>
            </a:extLst>
          </a:blip>
          <a:srcRect l="17769" t="22931" r="21308" b="38768"/>
          <a:stretch/>
        </p:blipFill>
        <p:spPr>
          <a:xfrm>
            <a:off x="3751450" y="3721489"/>
            <a:ext cx="2655418" cy="824421"/>
          </a:xfrm>
          <a:prstGeom prst="rect">
            <a:avLst/>
          </a:prstGeom>
        </p:spPr>
      </p:pic>
      <p:pic>
        <p:nvPicPr>
          <p:cNvPr id="16" name="Picture 15">
            <a:extLst>
              <a:ext uri="{FF2B5EF4-FFF2-40B4-BE49-F238E27FC236}">
                <a16:creationId xmlns:a16="http://schemas.microsoft.com/office/drawing/2014/main" id="{C0FFC566-E7DD-4A63-AB93-8F82219BF19D}"/>
              </a:ext>
            </a:extLst>
          </p:cNvPr>
          <p:cNvPicPr>
            <a:picLocks noChangeAspect="1"/>
          </p:cNvPicPr>
          <p:nvPr/>
        </p:nvPicPr>
        <p:blipFill rotWithShape="1">
          <a:blip r:embed="rId4">
            <a:extLst>
              <a:ext uri="{28A0092B-C50C-407E-A947-70E740481C1C}">
                <a14:useLocalDpi xmlns:a14="http://schemas.microsoft.com/office/drawing/2010/main" val="0"/>
              </a:ext>
            </a:extLst>
          </a:blip>
          <a:srcRect l="18462" t="22931" r="22692" b="38768"/>
          <a:stretch/>
        </p:blipFill>
        <p:spPr>
          <a:xfrm>
            <a:off x="6559201" y="3721489"/>
            <a:ext cx="2564892" cy="824421"/>
          </a:xfrm>
          <a:prstGeom prst="rect">
            <a:avLst/>
          </a:prstGeom>
        </p:spPr>
      </p:pic>
      <p:pic>
        <p:nvPicPr>
          <p:cNvPr id="19" name="Picture 18">
            <a:extLst>
              <a:ext uri="{FF2B5EF4-FFF2-40B4-BE49-F238E27FC236}">
                <a16:creationId xmlns:a16="http://schemas.microsoft.com/office/drawing/2014/main" id="{6F7D4D91-3904-40B1-84F7-094471679AD1}"/>
              </a:ext>
            </a:extLst>
          </p:cNvPr>
          <p:cNvPicPr>
            <a:picLocks noChangeAspect="1"/>
          </p:cNvPicPr>
          <p:nvPr/>
        </p:nvPicPr>
        <p:blipFill rotWithShape="1">
          <a:blip r:embed="rId4">
            <a:extLst>
              <a:ext uri="{28A0092B-C50C-407E-A947-70E740481C1C}">
                <a14:useLocalDpi xmlns:a14="http://schemas.microsoft.com/office/drawing/2010/main" val="0"/>
              </a:ext>
            </a:extLst>
          </a:blip>
          <a:srcRect l="18462" t="22931" r="22692" b="38768"/>
          <a:stretch/>
        </p:blipFill>
        <p:spPr>
          <a:xfrm>
            <a:off x="9136247" y="3721489"/>
            <a:ext cx="2564892" cy="824421"/>
          </a:xfrm>
          <a:prstGeom prst="rect">
            <a:avLst/>
          </a:prstGeom>
        </p:spPr>
      </p:pic>
      <p:pic>
        <p:nvPicPr>
          <p:cNvPr id="17" name="Picture 16">
            <a:extLst>
              <a:ext uri="{FF2B5EF4-FFF2-40B4-BE49-F238E27FC236}">
                <a16:creationId xmlns:a16="http://schemas.microsoft.com/office/drawing/2014/main" id="{ED87CA3C-A647-4F17-857C-0FFC4F1A85B7}"/>
              </a:ext>
            </a:extLst>
          </p:cNvPr>
          <p:cNvPicPr>
            <a:picLocks noChangeAspect="1"/>
          </p:cNvPicPr>
          <p:nvPr/>
        </p:nvPicPr>
        <p:blipFill>
          <a:blip r:embed="rId5"/>
          <a:stretch>
            <a:fillRect/>
          </a:stretch>
        </p:blipFill>
        <p:spPr>
          <a:xfrm>
            <a:off x="11128916" y="0"/>
            <a:ext cx="1063083" cy="2182118"/>
          </a:xfrm>
          <a:prstGeom prst="rect">
            <a:avLst/>
          </a:prstGeom>
        </p:spPr>
      </p:pic>
      <p:sp>
        <p:nvSpPr>
          <p:cNvPr id="18" name="Title 1">
            <a:extLst>
              <a:ext uri="{FF2B5EF4-FFF2-40B4-BE49-F238E27FC236}">
                <a16:creationId xmlns:a16="http://schemas.microsoft.com/office/drawing/2014/main" id="{AF7D2F38-FD02-4C3F-8C88-88F243668832}"/>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
        <p:nvSpPr>
          <p:cNvPr id="20" name="TextBox 19">
            <a:extLst>
              <a:ext uri="{FF2B5EF4-FFF2-40B4-BE49-F238E27FC236}">
                <a16:creationId xmlns:a16="http://schemas.microsoft.com/office/drawing/2014/main" id="{C25DC192-DFFA-4CB0-A6D3-F6502F3D7057}"/>
              </a:ext>
            </a:extLst>
          </p:cNvPr>
          <p:cNvSpPr txBox="1"/>
          <p:nvPr/>
        </p:nvSpPr>
        <p:spPr>
          <a:xfrm>
            <a:off x="1055460" y="2889504"/>
            <a:ext cx="2710533" cy="369332"/>
          </a:xfrm>
          <a:prstGeom prst="rect">
            <a:avLst/>
          </a:prstGeom>
          <a:noFill/>
        </p:spPr>
        <p:txBody>
          <a:bodyPr wrap="square" rtlCol="0">
            <a:spAutoFit/>
          </a:bodyPr>
          <a:lstStyle/>
          <a:p>
            <a:pPr algn="ctr"/>
            <a:r>
              <a:rPr lang="en-US" dirty="0"/>
              <a:t>Equal width</a:t>
            </a:r>
          </a:p>
        </p:txBody>
      </p:sp>
      <p:cxnSp>
        <p:nvCxnSpPr>
          <p:cNvPr id="21" name="Straight Arrow Connector 20">
            <a:extLst>
              <a:ext uri="{FF2B5EF4-FFF2-40B4-BE49-F238E27FC236}">
                <a16:creationId xmlns:a16="http://schemas.microsoft.com/office/drawing/2014/main" id="{B9B716E1-CCF6-44AC-A723-12FEB2B74F9F}"/>
              </a:ext>
            </a:extLst>
          </p:cNvPr>
          <p:cNvCxnSpPr>
            <a:cxnSpLocks/>
          </p:cNvCxnSpPr>
          <p:nvPr/>
        </p:nvCxnSpPr>
        <p:spPr>
          <a:xfrm>
            <a:off x="3111190" y="3070603"/>
            <a:ext cx="6548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65ECB3-7D0C-494A-BD63-EC69EE2F520F}"/>
              </a:ext>
            </a:extLst>
          </p:cNvPr>
          <p:cNvCxnSpPr>
            <a:cxnSpLocks/>
            <a:endCxn id="20" idx="1"/>
          </p:cNvCxnSpPr>
          <p:nvPr/>
        </p:nvCxnSpPr>
        <p:spPr>
          <a:xfrm flipH="1">
            <a:off x="1055460" y="3074170"/>
            <a:ext cx="6548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9517D3-094B-4B7C-BF88-CA9EA5DBD423}"/>
              </a:ext>
            </a:extLst>
          </p:cNvPr>
          <p:cNvSpPr txBox="1"/>
          <p:nvPr/>
        </p:nvSpPr>
        <p:spPr>
          <a:xfrm>
            <a:off x="3716881" y="2885790"/>
            <a:ext cx="2710533" cy="369332"/>
          </a:xfrm>
          <a:prstGeom prst="rect">
            <a:avLst/>
          </a:prstGeom>
          <a:noFill/>
        </p:spPr>
        <p:txBody>
          <a:bodyPr wrap="square" rtlCol="0">
            <a:spAutoFit/>
          </a:bodyPr>
          <a:lstStyle/>
          <a:p>
            <a:pPr algn="ctr"/>
            <a:r>
              <a:rPr lang="en-US" dirty="0"/>
              <a:t>Equal width</a:t>
            </a:r>
          </a:p>
        </p:txBody>
      </p:sp>
      <p:cxnSp>
        <p:nvCxnSpPr>
          <p:cNvPr id="24" name="Straight Arrow Connector 23">
            <a:extLst>
              <a:ext uri="{FF2B5EF4-FFF2-40B4-BE49-F238E27FC236}">
                <a16:creationId xmlns:a16="http://schemas.microsoft.com/office/drawing/2014/main" id="{08552D8B-35DD-4511-AC51-0A05A14ED69F}"/>
              </a:ext>
            </a:extLst>
          </p:cNvPr>
          <p:cNvCxnSpPr>
            <a:cxnSpLocks/>
          </p:cNvCxnSpPr>
          <p:nvPr/>
        </p:nvCxnSpPr>
        <p:spPr>
          <a:xfrm>
            <a:off x="5772611" y="3066889"/>
            <a:ext cx="6548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E48EDD-75DF-4D6D-86C4-7A4C9D642AE2}"/>
              </a:ext>
            </a:extLst>
          </p:cNvPr>
          <p:cNvCxnSpPr>
            <a:cxnSpLocks/>
            <a:endCxn id="23" idx="1"/>
          </p:cNvCxnSpPr>
          <p:nvPr/>
        </p:nvCxnSpPr>
        <p:spPr>
          <a:xfrm flipH="1">
            <a:off x="3716881" y="3070456"/>
            <a:ext cx="6548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5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02D2C-E5DC-42B9-80A2-F19D34179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223" y="522955"/>
            <a:ext cx="11695554" cy="6325040"/>
          </a:xfrm>
          <a:prstGeom prst="rect">
            <a:avLst/>
          </a:prstGeom>
        </p:spPr>
      </p:pic>
      <p:pic>
        <p:nvPicPr>
          <p:cNvPr id="11" name="Picture 10">
            <a:extLst>
              <a:ext uri="{FF2B5EF4-FFF2-40B4-BE49-F238E27FC236}">
                <a16:creationId xmlns:a16="http://schemas.microsoft.com/office/drawing/2014/main" id="{E65FBC9B-3A01-4943-BE7E-F80FE4D56A2A}"/>
              </a:ext>
            </a:extLst>
          </p:cNvPr>
          <p:cNvPicPr>
            <a:picLocks noChangeAspect="1"/>
          </p:cNvPicPr>
          <p:nvPr/>
        </p:nvPicPr>
        <p:blipFill rotWithShape="1">
          <a:blip r:embed="rId4">
            <a:extLst>
              <a:ext uri="{28A0092B-C50C-407E-A947-70E740481C1C}">
                <a14:useLocalDpi xmlns:a14="http://schemas.microsoft.com/office/drawing/2010/main" val="0"/>
              </a:ext>
            </a:extLst>
          </a:blip>
          <a:srcRect l="17769" t="22931" r="21308" b="38768"/>
          <a:stretch/>
        </p:blipFill>
        <p:spPr>
          <a:xfrm>
            <a:off x="1069805" y="3721489"/>
            <a:ext cx="2655418" cy="824421"/>
          </a:xfrm>
          <a:prstGeom prst="rect">
            <a:avLst/>
          </a:prstGeom>
        </p:spPr>
      </p:pic>
      <p:pic>
        <p:nvPicPr>
          <p:cNvPr id="12" name="Picture 11">
            <a:extLst>
              <a:ext uri="{FF2B5EF4-FFF2-40B4-BE49-F238E27FC236}">
                <a16:creationId xmlns:a16="http://schemas.microsoft.com/office/drawing/2014/main" id="{12E31291-6AED-43D2-AD43-870D1EC31518}"/>
              </a:ext>
            </a:extLst>
          </p:cNvPr>
          <p:cNvPicPr>
            <a:picLocks noChangeAspect="1"/>
          </p:cNvPicPr>
          <p:nvPr/>
        </p:nvPicPr>
        <p:blipFill rotWithShape="1">
          <a:blip r:embed="rId4">
            <a:extLst>
              <a:ext uri="{28A0092B-C50C-407E-A947-70E740481C1C}">
                <a14:useLocalDpi xmlns:a14="http://schemas.microsoft.com/office/drawing/2010/main" val="0"/>
              </a:ext>
            </a:extLst>
          </a:blip>
          <a:srcRect l="17769" t="22931" r="21308" b="38768"/>
          <a:stretch/>
        </p:blipFill>
        <p:spPr>
          <a:xfrm>
            <a:off x="3751450" y="3721489"/>
            <a:ext cx="2655418" cy="824421"/>
          </a:xfrm>
          <a:prstGeom prst="rect">
            <a:avLst/>
          </a:prstGeom>
        </p:spPr>
      </p:pic>
      <p:pic>
        <p:nvPicPr>
          <p:cNvPr id="16" name="Picture 15">
            <a:extLst>
              <a:ext uri="{FF2B5EF4-FFF2-40B4-BE49-F238E27FC236}">
                <a16:creationId xmlns:a16="http://schemas.microsoft.com/office/drawing/2014/main" id="{C0FFC566-E7DD-4A63-AB93-8F82219BF19D}"/>
              </a:ext>
            </a:extLst>
          </p:cNvPr>
          <p:cNvPicPr>
            <a:picLocks noChangeAspect="1"/>
          </p:cNvPicPr>
          <p:nvPr/>
        </p:nvPicPr>
        <p:blipFill rotWithShape="1">
          <a:blip r:embed="rId4">
            <a:extLst>
              <a:ext uri="{28A0092B-C50C-407E-A947-70E740481C1C}">
                <a14:useLocalDpi xmlns:a14="http://schemas.microsoft.com/office/drawing/2010/main" val="0"/>
              </a:ext>
            </a:extLst>
          </a:blip>
          <a:srcRect l="18462" t="22931" r="22692" b="38768"/>
          <a:stretch/>
        </p:blipFill>
        <p:spPr>
          <a:xfrm>
            <a:off x="6559201" y="3721489"/>
            <a:ext cx="2564892" cy="824421"/>
          </a:xfrm>
          <a:prstGeom prst="rect">
            <a:avLst/>
          </a:prstGeom>
        </p:spPr>
      </p:pic>
      <p:pic>
        <p:nvPicPr>
          <p:cNvPr id="19" name="Picture 18">
            <a:extLst>
              <a:ext uri="{FF2B5EF4-FFF2-40B4-BE49-F238E27FC236}">
                <a16:creationId xmlns:a16="http://schemas.microsoft.com/office/drawing/2014/main" id="{6F7D4D91-3904-40B1-84F7-094471679AD1}"/>
              </a:ext>
            </a:extLst>
          </p:cNvPr>
          <p:cNvPicPr>
            <a:picLocks noChangeAspect="1"/>
          </p:cNvPicPr>
          <p:nvPr/>
        </p:nvPicPr>
        <p:blipFill rotWithShape="1">
          <a:blip r:embed="rId4">
            <a:extLst>
              <a:ext uri="{28A0092B-C50C-407E-A947-70E740481C1C}">
                <a14:useLocalDpi xmlns:a14="http://schemas.microsoft.com/office/drawing/2010/main" val="0"/>
              </a:ext>
            </a:extLst>
          </a:blip>
          <a:srcRect l="18462" t="22931" r="22692" b="38768"/>
          <a:stretch/>
        </p:blipFill>
        <p:spPr>
          <a:xfrm>
            <a:off x="9136247" y="3721489"/>
            <a:ext cx="2564892" cy="824421"/>
          </a:xfrm>
          <a:prstGeom prst="rect">
            <a:avLst/>
          </a:prstGeom>
        </p:spPr>
      </p:pic>
      <p:pic>
        <p:nvPicPr>
          <p:cNvPr id="17" name="Picture 16">
            <a:extLst>
              <a:ext uri="{FF2B5EF4-FFF2-40B4-BE49-F238E27FC236}">
                <a16:creationId xmlns:a16="http://schemas.microsoft.com/office/drawing/2014/main" id="{ED87CA3C-A647-4F17-857C-0FFC4F1A85B7}"/>
              </a:ext>
            </a:extLst>
          </p:cNvPr>
          <p:cNvPicPr>
            <a:picLocks noChangeAspect="1"/>
          </p:cNvPicPr>
          <p:nvPr/>
        </p:nvPicPr>
        <p:blipFill>
          <a:blip r:embed="rId5"/>
          <a:stretch>
            <a:fillRect/>
          </a:stretch>
        </p:blipFill>
        <p:spPr>
          <a:xfrm>
            <a:off x="11128916" y="0"/>
            <a:ext cx="1063083" cy="2182118"/>
          </a:xfrm>
          <a:prstGeom prst="rect">
            <a:avLst/>
          </a:prstGeom>
        </p:spPr>
      </p:pic>
      <p:sp>
        <p:nvSpPr>
          <p:cNvPr id="18" name="Title 1">
            <a:extLst>
              <a:ext uri="{FF2B5EF4-FFF2-40B4-BE49-F238E27FC236}">
                <a16:creationId xmlns:a16="http://schemas.microsoft.com/office/drawing/2014/main" id="{AF7D2F38-FD02-4C3F-8C88-88F243668832}"/>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
        <p:nvSpPr>
          <p:cNvPr id="20" name="Arrow: Curved Up 19">
            <a:extLst>
              <a:ext uri="{FF2B5EF4-FFF2-40B4-BE49-F238E27FC236}">
                <a16:creationId xmlns:a16="http://schemas.microsoft.com/office/drawing/2014/main" id="{D64C3000-8D38-4D2B-93EF-0C60C6365BA8}"/>
              </a:ext>
            </a:extLst>
          </p:cNvPr>
          <p:cNvSpPr/>
          <p:nvPr/>
        </p:nvSpPr>
        <p:spPr>
          <a:xfrm flipV="1">
            <a:off x="5175504" y="1152145"/>
            <a:ext cx="2185416" cy="1489122"/>
          </a:xfrm>
          <a:prstGeom prst="curvedUpArrow">
            <a:avLst>
              <a:gd name="adj1" fmla="val 15372"/>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2EBFEF7A-A48F-44A4-AC80-87B88A2DADB7}"/>
              </a:ext>
            </a:extLst>
          </p:cNvPr>
          <p:cNvSpPr txBox="1"/>
          <p:nvPr/>
        </p:nvSpPr>
        <p:spPr>
          <a:xfrm>
            <a:off x="1055460" y="2889504"/>
            <a:ext cx="2710533" cy="369332"/>
          </a:xfrm>
          <a:prstGeom prst="rect">
            <a:avLst/>
          </a:prstGeom>
          <a:noFill/>
        </p:spPr>
        <p:txBody>
          <a:bodyPr wrap="square" rtlCol="0">
            <a:spAutoFit/>
          </a:bodyPr>
          <a:lstStyle/>
          <a:p>
            <a:pPr algn="ctr"/>
            <a:r>
              <a:rPr lang="en-US" dirty="0"/>
              <a:t>Equal width</a:t>
            </a:r>
          </a:p>
        </p:txBody>
      </p:sp>
      <p:cxnSp>
        <p:nvCxnSpPr>
          <p:cNvPr id="23" name="Straight Arrow Connector 22">
            <a:extLst>
              <a:ext uri="{FF2B5EF4-FFF2-40B4-BE49-F238E27FC236}">
                <a16:creationId xmlns:a16="http://schemas.microsoft.com/office/drawing/2014/main" id="{AB189856-B67E-4A7B-86AA-EBD426851012}"/>
              </a:ext>
            </a:extLst>
          </p:cNvPr>
          <p:cNvCxnSpPr>
            <a:cxnSpLocks/>
          </p:cNvCxnSpPr>
          <p:nvPr/>
        </p:nvCxnSpPr>
        <p:spPr>
          <a:xfrm>
            <a:off x="3111190" y="3070603"/>
            <a:ext cx="6548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C98932-AD15-4116-91F4-091209422ECB}"/>
              </a:ext>
            </a:extLst>
          </p:cNvPr>
          <p:cNvCxnSpPr>
            <a:cxnSpLocks/>
            <a:endCxn id="22" idx="1"/>
          </p:cNvCxnSpPr>
          <p:nvPr/>
        </p:nvCxnSpPr>
        <p:spPr>
          <a:xfrm flipH="1">
            <a:off x="1055460" y="3074170"/>
            <a:ext cx="6548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AC53017-B427-4624-84C9-C0CB2280D5C7}"/>
              </a:ext>
            </a:extLst>
          </p:cNvPr>
          <p:cNvSpPr txBox="1"/>
          <p:nvPr/>
        </p:nvSpPr>
        <p:spPr>
          <a:xfrm>
            <a:off x="5084064" y="2825495"/>
            <a:ext cx="2514600" cy="707886"/>
          </a:xfrm>
          <a:prstGeom prst="rect">
            <a:avLst/>
          </a:prstGeom>
          <a:solidFill>
            <a:schemeClr val="bg1"/>
          </a:solidFill>
        </p:spPr>
        <p:txBody>
          <a:bodyPr wrap="square" rtlCol="0">
            <a:spAutoFit/>
          </a:bodyPr>
          <a:lstStyle/>
          <a:p>
            <a:pPr algn="ctr"/>
            <a:r>
              <a:rPr lang="en-US" sz="2000" dirty="0"/>
              <a:t>Place treatments   next to each other</a:t>
            </a:r>
          </a:p>
        </p:txBody>
      </p:sp>
    </p:spTree>
    <p:extLst>
      <p:ext uri="{BB962C8B-B14F-4D97-AF65-F5344CB8AC3E}">
        <p14:creationId xmlns:p14="http://schemas.microsoft.com/office/powerpoint/2010/main" val="1357966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A2147-2618-49DB-A3D9-51151048EB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223" y="522955"/>
            <a:ext cx="11695554" cy="6325040"/>
          </a:xfrm>
          <a:prstGeom prst="rect">
            <a:avLst/>
          </a:prstGeom>
        </p:spPr>
      </p:pic>
      <p:pic>
        <p:nvPicPr>
          <p:cNvPr id="5" name="Picture 4">
            <a:extLst>
              <a:ext uri="{FF2B5EF4-FFF2-40B4-BE49-F238E27FC236}">
                <a16:creationId xmlns:a16="http://schemas.microsoft.com/office/drawing/2014/main" id="{D67E2E3C-0CD6-4584-9435-F42E8530512C}"/>
              </a:ext>
            </a:extLst>
          </p:cNvPr>
          <p:cNvPicPr>
            <a:picLocks noChangeAspect="1"/>
          </p:cNvPicPr>
          <p:nvPr/>
        </p:nvPicPr>
        <p:blipFill>
          <a:blip r:embed="rId4"/>
          <a:stretch>
            <a:fillRect/>
          </a:stretch>
        </p:blipFill>
        <p:spPr>
          <a:xfrm>
            <a:off x="11128916" y="0"/>
            <a:ext cx="1063083" cy="2182118"/>
          </a:xfrm>
          <a:prstGeom prst="rect">
            <a:avLst/>
          </a:prstGeom>
        </p:spPr>
      </p:pic>
      <p:sp>
        <p:nvSpPr>
          <p:cNvPr id="6" name="Title 1">
            <a:extLst>
              <a:ext uri="{FF2B5EF4-FFF2-40B4-BE49-F238E27FC236}">
                <a16:creationId xmlns:a16="http://schemas.microsoft.com/office/drawing/2014/main" id="{A3069DD9-0EBA-48D2-B518-468334535F50}"/>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Tree>
    <p:extLst>
      <p:ext uri="{BB962C8B-B14F-4D97-AF65-F5344CB8AC3E}">
        <p14:creationId xmlns:p14="http://schemas.microsoft.com/office/powerpoint/2010/main" val="427817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CAB8E-3F6D-47FA-A2A2-E24B1FC7FD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223" y="766243"/>
            <a:ext cx="11695554" cy="6083785"/>
          </a:xfrm>
          <a:prstGeom prst="rect">
            <a:avLst/>
          </a:prstGeom>
        </p:spPr>
      </p:pic>
      <p:pic>
        <p:nvPicPr>
          <p:cNvPr id="5" name="Picture 4">
            <a:extLst>
              <a:ext uri="{FF2B5EF4-FFF2-40B4-BE49-F238E27FC236}">
                <a16:creationId xmlns:a16="http://schemas.microsoft.com/office/drawing/2014/main" id="{376AE422-A0CD-4AE9-A785-21F078BA08E9}"/>
              </a:ext>
            </a:extLst>
          </p:cNvPr>
          <p:cNvPicPr>
            <a:picLocks noChangeAspect="1"/>
          </p:cNvPicPr>
          <p:nvPr/>
        </p:nvPicPr>
        <p:blipFill>
          <a:blip r:embed="rId5"/>
          <a:stretch>
            <a:fillRect/>
          </a:stretch>
        </p:blipFill>
        <p:spPr>
          <a:xfrm>
            <a:off x="11128916" y="0"/>
            <a:ext cx="1063083" cy="2182118"/>
          </a:xfrm>
          <a:prstGeom prst="rect">
            <a:avLst/>
          </a:prstGeom>
        </p:spPr>
      </p:pic>
      <p:sp>
        <p:nvSpPr>
          <p:cNvPr id="6" name="Title 1">
            <a:extLst>
              <a:ext uri="{FF2B5EF4-FFF2-40B4-BE49-F238E27FC236}">
                <a16:creationId xmlns:a16="http://schemas.microsoft.com/office/drawing/2014/main" id="{6F5CD26E-C968-46E8-B244-87E9A9467BE4}"/>
              </a:ext>
            </a:extLst>
          </p:cNvPr>
          <p:cNvSpPr txBox="1">
            <a:spLocks/>
          </p:cNvSpPr>
          <p:nvPr/>
        </p:nvSpPr>
        <p:spPr>
          <a:xfrm>
            <a:off x="657224" y="18970"/>
            <a:ext cx="10772775" cy="819585"/>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Simpson’s Paradox – Visualized</a:t>
            </a:r>
          </a:p>
        </p:txBody>
      </p:sp>
    </p:spTree>
    <p:extLst>
      <p:ext uri="{BB962C8B-B14F-4D97-AF65-F5344CB8AC3E}">
        <p14:creationId xmlns:p14="http://schemas.microsoft.com/office/powerpoint/2010/main" val="814945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1A62-322E-4A51-B073-7865AEC02CAB}"/>
              </a:ext>
            </a:extLst>
          </p:cNvPr>
          <p:cNvSpPr>
            <a:spLocks noGrp="1"/>
          </p:cNvSpPr>
          <p:nvPr>
            <p:ph type="title"/>
          </p:nvPr>
        </p:nvSpPr>
        <p:spPr/>
        <p:txBody>
          <a:bodyPr/>
          <a:lstStyle/>
          <a:p>
            <a:r>
              <a:rPr lang="en-US" dirty="0"/>
              <a:t>Simpson’s Paradox</a:t>
            </a:r>
          </a:p>
        </p:txBody>
      </p:sp>
      <p:sp>
        <p:nvSpPr>
          <p:cNvPr id="3" name="Content Placeholder 2">
            <a:extLst>
              <a:ext uri="{FF2B5EF4-FFF2-40B4-BE49-F238E27FC236}">
                <a16:creationId xmlns:a16="http://schemas.microsoft.com/office/drawing/2014/main" id="{6ED78B29-7DFF-455F-83C0-A2111FE34D40}"/>
              </a:ext>
            </a:extLst>
          </p:cNvPr>
          <p:cNvSpPr>
            <a:spLocks noGrp="1"/>
          </p:cNvSpPr>
          <p:nvPr>
            <p:ph idx="1"/>
          </p:nvPr>
        </p:nvSpPr>
        <p:spPr>
          <a:xfrm>
            <a:off x="676656" y="2011680"/>
            <a:ext cx="10753725" cy="4143793"/>
          </a:xfrm>
        </p:spPr>
        <p:txBody>
          <a:bodyPr>
            <a:normAutofit lnSpcReduction="10000"/>
          </a:bodyPr>
          <a:lstStyle/>
          <a:p>
            <a:r>
              <a:rPr lang="en-US" sz="2800" dirty="0"/>
              <a:t>IPW helped us to balance a biased sample.</a:t>
            </a:r>
          </a:p>
          <a:p>
            <a:r>
              <a:rPr lang="en-US" sz="2800" dirty="0"/>
              <a:t> </a:t>
            </a:r>
          </a:p>
          <a:p>
            <a:r>
              <a:rPr lang="en-US" sz="2800" dirty="0"/>
              <a:t>What if we didn’t measure stone size?</a:t>
            </a:r>
          </a:p>
          <a:p>
            <a:pPr lvl="1"/>
            <a:r>
              <a:rPr lang="en-US" sz="2800" dirty="0"/>
              <a:t>causal sufficiency is impossible to prove.</a:t>
            </a:r>
          </a:p>
          <a:p>
            <a:r>
              <a:rPr lang="en-US" sz="2800" dirty="0"/>
              <a:t>Positivity-dimensionality tradeoff: </a:t>
            </a:r>
          </a:p>
          <a:p>
            <a:pPr lvl="1"/>
            <a:r>
              <a:rPr lang="en-US" sz="2800" dirty="0"/>
              <a:t>measure more variables can raise the probability that we measure a confounder, but reduce positivity (samples will diverge)  [</a:t>
            </a:r>
            <a:r>
              <a:rPr lang="en-US" sz="2800" dirty="0" err="1"/>
              <a:t>D’Amour</a:t>
            </a:r>
            <a:r>
              <a:rPr lang="en-US" sz="2800" dirty="0"/>
              <a:t> 18’].</a:t>
            </a:r>
          </a:p>
          <a:p>
            <a:pPr lvl="2"/>
            <a:r>
              <a:rPr lang="en-US" sz="2400" dirty="0"/>
              <a:t>Watch-out: Measuring too many variables can sometimes increase variance or bias the estimation.</a:t>
            </a:r>
            <a:br>
              <a:rPr lang="en-US" dirty="0"/>
            </a:br>
            <a:endParaRPr lang="en-US" dirty="0"/>
          </a:p>
        </p:txBody>
      </p:sp>
      <p:pic>
        <p:nvPicPr>
          <p:cNvPr id="9" name="Picture 8">
            <a:extLst>
              <a:ext uri="{FF2B5EF4-FFF2-40B4-BE49-F238E27FC236}">
                <a16:creationId xmlns:a16="http://schemas.microsoft.com/office/drawing/2014/main" id="{992FE69A-B95B-4C1D-8E70-4FC9A902A061}"/>
              </a:ext>
            </a:extLst>
          </p:cNvPr>
          <p:cNvPicPr>
            <a:picLocks noChangeAspect="1"/>
          </p:cNvPicPr>
          <p:nvPr/>
        </p:nvPicPr>
        <p:blipFill>
          <a:blip r:embed="rId3"/>
          <a:stretch>
            <a:fillRect/>
          </a:stretch>
        </p:blipFill>
        <p:spPr>
          <a:xfrm>
            <a:off x="11128916" y="0"/>
            <a:ext cx="1063083" cy="2182118"/>
          </a:xfrm>
          <a:prstGeom prst="rect">
            <a:avLst/>
          </a:prstGeom>
        </p:spPr>
      </p:pic>
    </p:spTree>
    <p:extLst>
      <p:ext uri="{BB962C8B-B14F-4D97-AF65-F5344CB8AC3E}">
        <p14:creationId xmlns:p14="http://schemas.microsoft.com/office/powerpoint/2010/main" val="4064189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500C-0DB0-446C-B027-CAF5ACEFAD10}"/>
              </a:ext>
            </a:extLst>
          </p:cNvPr>
          <p:cNvSpPr>
            <a:spLocks noGrp="1"/>
          </p:cNvSpPr>
          <p:nvPr>
            <p:ph type="title"/>
          </p:nvPr>
        </p:nvSpPr>
        <p:spPr/>
        <p:txBody>
          <a:bodyPr/>
          <a:lstStyle/>
          <a:p>
            <a:r>
              <a:rPr lang="en-US" dirty="0"/>
              <a:t>Take-Home Messages</a:t>
            </a:r>
          </a:p>
        </p:txBody>
      </p:sp>
      <p:sp>
        <p:nvSpPr>
          <p:cNvPr id="3" name="Content Placeholder 2">
            <a:extLst>
              <a:ext uri="{FF2B5EF4-FFF2-40B4-BE49-F238E27FC236}">
                <a16:creationId xmlns:a16="http://schemas.microsoft.com/office/drawing/2014/main" id="{A917C61F-7663-47E2-971E-7C5C83FB32D9}"/>
              </a:ext>
            </a:extLst>
          </p:cNvPr>
          <p:cNvSpPr>
            <a:spLocks noGrp="1"/>
          </p:cNvSpPr>
          <p:nvPr>
            <p:ph idx="1"/>
          </p:nvPr>
        </p:nvSpPr>
        <p:spPr>
          <a:xfrm>
            <a:off x="676656" y="2011680"/>
            <a:ext cx="10753725" cy="4846320"/>
          </a:xfrm>
        </p:spPr>
        <p:txBody>
          <a:bodyPr>
            <a:normAutofit/>
          </a:bodyPr>
          <a:lstStyle/>
          <a:p>
            <a:pPr marL="457200" indent="-457200">
              <a:buFont typeface="+mj-lt"/>
              <a:buAutoNum type="arabicPeriod"/>
            </a:pPr>
            <a:r>
              <a:rPr lang="en-US" dirty="0"/>
              <a:t>Data are dumb – associations are bidirectional as opposed to cause &amp; effect.</a:t>
            </a:r>
          </a:p>
          <a:p>
            <a:pPr marL="457200" indent="-457200">
              <a:buFont typeface="+mj-lt"/>
              <a:buAutoNum type="arabicPeriod"/>
            </a:pPr>
            <a:r>
              <a:rPr lang="en-US" dirty="0"/>
              <a:t>That instrument measuring blood pressure is called </a:t>
            </a:r>
            <a:r>
              <a:rPr lang="en-US" dirty="0">
                <a:solidFill>
                  <a:schemeClr val="tx2">
                    <a:lumMod val="75000"/>
                  </a:schemeClr>
                </a:solidFill>
              </a:rPr>
              <a:t>sphygmomanometer.</a:t>
            </a:r>
          </a:p>
          <a:p>
            <a:pPr marL="457200" indent="-457200">
              <a:buFont typeface="+mj-lt"/>
              <a:buAutoNum type="arabicPeriod"/>
            </a:pPr>
            <a:r>
              <a:rPr lang="en-US" dirty="0">
                <a:solidFill>
                  <a:schemeClr val="tx2">
                    <a:lumMod val="75000"/>
                  </a:schemeClr>
                </a:solidFill>
              </a:rPr>
              <a:t>Counterfactuals (=potential outcomes) – embrace the </a:t>
            </a:r>
            <a:r>
              <a:rPr lang="en-US" i="1" dirty="0">
                <a:solidFill>
                  <a:schemeClr val="tx2">
                    <a:lumMod val="75000"/>
                  </a:schemeClr>
                </a:solidFill>
              </a:rPr>
              <a:t>would haves</a:t>
            </a:r>
            <a:r>
              <a:rPr lang="en-US" dirty="0">
                <a:solidFill>
                  <a:schemeClr val="tx2">
                    <a:lumMod val="75000"/>
                  </a:schemeClr>
                </a:solidFill>
              </a:rPr>
              <a:t>.</a:t>
            </a:r>
          </a:p>
          <a:p>
            <a:pPr marL="457200" indent="-457200">
              <a:buFont typeface="+mj-lt"/>
              <a:buAutoNum type="arabicPeriod"/>
            </a:pPr>
            <a:r>
              <a:rPr lang="en-US" dirty="0">
                <a:solidFill>
                  <a:schemeClr val="tx2">
                    <a:lumMod val="75000"/>
                  </a:schemeClr>
                </a:solidFill>
              </a:rPr>
              <a:t>RCTs are great but not always feasible.</a:t>
            </a:r>
          </a:p>
          <a:p>
            <a:pPr marL="457200" indent="-457200">
              <a:buFont typeface="+mj-lt"/>
              <a:buAutoNum type="arabicPeriod"/>
            </a:pPr>
            <a:r>
              <a:rPr lang="en-US" dirty="0">
                <a:solidFill>
                  <a:schemeClr val="tx2">
                    <a:lumMod val="75000"/>
                  </a:schemeClr>
                </a:solidFill>
              </a:rPr>
              <a:t>So we try to emulate them from data.</a:t>
            </a:r>
          </a:p>
          <a:p>
            <a:pPr marL="457200" indent="-457200">
              <a:buFont typeface="+mj-lt"/>
              <a:buAutoNum type="arabicPeriod"/>
            </a:pPr>
            <a:r>
              <a:rPr lang="en-US" dirty="0">
                <a:solidFill>
                  <a:schemeClr val="tx2">
                    <a:lumMod val="75000"/>
                  </a:schemeClr>
                </a:solidFill>
              </a:rPr>
              <a:t>Inferring causal effect from data is more of a thought process than a set of tools</a:t>
            </a:r>
            <a:br>
              <a:rPr lang="en-US" dirty="0">
                <a:solidFill>
                  <a:schemeClr val="tx2">
                    <a:lumMod val="75000"/>
                  </a:schemeClr>
                </a:solidFill>
              </a:rPr>
            </a:br>
            <a:r>
              <a:rPr lang="en-US" dirty="0">
                <a:solidFill>
                  <a:schemeClr val="tx2">
                    <a:lumMod val="75000"/>
                  </a:schemeClr>
                </a:solidFill>
              </a:rPr>
              <a:t>(i.e. it requires us to be willing to make assumptions).</a:t>
            </a:r>
          </a:p>
          <a:p>
            <a:pPr marL="457200" indent="-457200">
              <a:buFont typeface="+mj-lt"/>
              <a:buAutoNum type="arabicPeriod"/>
            </a:pPr>
            <a:r>
              <a:rPr lang="en-US" dirty="0">
                <a:solidFill>
                  <a:schemeClr val="tx2">
                    <a:lumMod val="75000"/>
                  </a:schemeClr>
                </a:solidFill>
              </a:rPr>
              <a:t>… But you should also have the tools    </a:t>
            </a:r>
            <a:r>
              <a:rPr lang="en-US" sz="1800" dirty="0">
                <a:solidFill>
                  <a:schemeClr val="tx2">
                    <a:lumMod val="75000"/>
                  </a:schemeClr>
                </a:solidFill>
              </a:rPr>
              <a:t>(Matching, IPW, many-many more…)</a:t>
            </a:r>
            <a:endParaRPr lang="en-US" dirty="0">
              <a:solidFill>
                <a:schemeClr val="tx2">
                  <a:lumMod val="75000"/>
                </a:schemeClr>
              </a:solidFill>
            </a:endParaRPr>
          </a:p>
          <a:p>
            <a:pPr marL="457200" indent="-457200">
              <a:buFont typeface="+mj-lt"/>
              <a:buAutoNum type="arabicPeriod"/>
            </a:pPr>
            <a:r>
              <a:rPr lang="en-US" b="1" dirty="0">
                <a:solidFill>
                  <a:schemeClr val="tx2">
                    <a:lumMod val="75000"/>
                  </a:schemeClr>
                </a:solidFill>
              </a:rPr>
              <a:t>Inferring causal effect from data is possible</a:t>
            </a:r>
          </a:p>
          <a:p>
            <a:pPr marL="457200" indent="-457200">
              <a:buFont typeface="+mj-lt"/>
              <a:buAutoNum type="arabicPeriod"/>
            </a:pPr>
            <a:r>
              <a:rPr lang="en-US" dirty="0">
                <a:solidFill>
                  <a:schemeClr val="tx2">
                    <a:lumMod val="75000"/>
                  </a:schemeClr>
                </a:solidFill>
              </a:rPr>
              <a:t>…But be careful and </a:t>
            </a:r>
            <a:r>
              <a:rPr lang="en-US" dirty="0">
                <a:solidFill>
                  <a:schemeClr val="tx2">
                    <a:lumMod val="75000"/>
                  </a:schemeClr>
                </a:solidFill>
                <a:hlinkClick r:id="rId3"/>
              </a:rPr>
              <a:t>always stay critical</a:t>
            </a:r>
            <a:r>
              <a:rPr lang="en-US" dirty="0">
                <a:solidFill>
                  <a:schemeClr val="tx2">
                    <a:lumMod val="75000"/>
                  </a:schemeClr>
                </a:solidFill>
              </a:rPr>
              <a:t>.</a:t>
            </a:r>
          </a:p>
          <a:p>
            <a:endParaRPr lang="en-US" dirty="0"/>
          </a:p>
        </p:txBody>
      </p:sp>
    </p:spTree>
    <p:extLst>
      <p:ext uri="{BB962C8B-B14F-4D97-AF65-F5344CB8AC3E}">
        <p14:creationId xmlns:p14="http://schemas.microsoft.com/office/powerpoint/2010/main" val="144597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low pressure device">
            <a:extLst>
              <a:ext uri="{FF2B5EF4-FFF2-40B4-BE49-F238E27FC236}">
                <a16:creationId xmlns:a16="http://schemas.microsoft.com/office/drawing/2014/main" id="{35699DDC-C1CE-4FFF-A5B2-D00BD8A10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176" y="3512634"/>
            <a:ext cx="2896824" cy="3345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861A27-9879-45AF-854F-D88647F5CD5C}"/>
              </a:ext>
            </a:extLst>
          </p:cNvPr>
          <p:cNvSpPr>
            <a:spLocks noGrp="1"/>
          </p:cNvSpPr>
          <p:nvPr>
            <p:ph type="title"/>
          </p:nvPr>
        </p:nvSpPr>
        <p:spPr/>
        <p:txBody>
          <a:bodyPr/>
          <a:lstStyle/>
          <a:p>
            <a:r>
              <a:rPr lang="en-US" i="1" dirty="0"/>
              <a:t>“Data Are Dumb” </a:t>
            </a:r>
            <a:r>
              <a:rPr lang="en-US" dirty="0"/>
              <a:t>– </a:t>
            </a:r>
            <a:r>
              <a:rPr lang="en-US" sz="4000" dirty="0"/>
              <a:t>Judea Pearl</a:t>
            </a:r>
            <a:endParaRPr lang="en-US" dirty="0"/>
          </a:p>
        </p:txBody>
      </p:sp>
      <p:sp>
        <p:nvSpPr>
          <p:cNvPr id="3" name="Content Placeholder 2">
            <a:extLst>
              <a:ext uri="{FF2B5EF4-FFF2-40B4-BE49-F238E27FC236}">
                <a16:creationId xmlns:a16="http://schemas.microsoft.com/office/drawing/2014/main" id="{E14C873F-84EC-4451-AD5D-8ED721982EB8}"/>
              </a:ext>
            </a:extLst>
          </p:cNvPr>
          <p:cNvSpPr>
            <a:spLocks noGrp="1"/>
          </p:cNvSpPr>
          <p:nvPr>
            <p:ph idx="1"/>
          </p:nvPr>
        </p:nvSpPr>
        <p:spPr>
          <a:xfrm>
            <a:off x="676274" y="2011681"/>
            <a:ext cx="10753725" cy="521970"/>
          </a:xfrm>
        </p:spPr>
        <p:txBody>
          <a:bodyPr>
            <a:normAutofit/>
          </a:bodyPr>
          <a:lstStyle/>
          <a:p>
            <a:r>
              <a:rPr lang="en-US" sz="2800" dirty="0"/>
              <a:t>Data can only show patterns of association.</a:t>
            </a:r>
          </a:p>
        </p:txBody>
      </p:sp>
      <p:pic>
        <p:nvPicPr>
          <p:cNvPr id="6" name="Picture 5">
            <a:extLst>
              <a:ext uri="{FF2B5EF4-FFF2-40B4-BE49-F238E27FC236}">
                <a16:creationId xmlns:a16="http://schemas.microsoft.com/office/drawing/2014/main" id="{25B54FAC-5A3E-4193-A204-2904FFEF343B}"/>
              </a:ext>
            </a:extLst>
          </p:cNvPr>
          <p:cNvPicPr>
            <a:picLocks noChangeAspect="1"/>
          </p:cNvPicPr>
          <p:nvPr/>
        </p:nvPicPr>
        <p:blipFill>
          <a:blip r:embed="rId4"/>
          <a:stretch>
            <a:fillRect/>
          </a:stretch>
        </p:blipFill>
        <p:spPr>
          <a:xfrm>
            <a:off x="1227921" y="3190876"/>
            <a:ext cx="3667124" cy="3667124"/>
          </a:xfrm>
          <a:prstGeom prst="rect">
            <a:avLst/>
          </a:prstGeom>
        </p:spPr>
      </p:pic>
      <p:pic>
        <p:nvPicPr>
          <p:cNvPr id="8" name="Picture 7">
            <a:extLst>
              <a:ext uri="{FF2B5EF4-FFF2-40B4-BE49-F238E27FC236}">
                <a16:creationId xmlns:a16="http://schemas.microsoft.com/office/drawing/2014/main" id="{DF2AF4D4-BCCE-4EB6-AAEF-9A4F1CC73D57}"/>
              </a:ext>
            </a:extLst>
          </p:cNvPr>
          <p:cNvPicPr>
            <a:picLocks noChangeAspect="1"/>
          </p:cNvPicPr>
          <p:nvPr/>
        </p:nvPicPr>
        <p:blipFill>
          <a:blip r:embed="rId5"/>
          <a:stretch>
            <a:fillRect/>
          </a:stretch>
        </p:blipFill>
        <p:spPr>
          <a:xfrm>
            <a:off x="4895045" y="3190876"/>
            <a:ext cx="3667124" cy="3667124"/>
          </a:xfrm>
          <a:prstGeom prst="rect">
            <a:avLst/>
          </a:prstGeom>
        </p:spPr>
      </p:pic>
      <p:sp>
        <p:nvSpPr>
          <p:cNvPr id="10" name="Content Placeholder 2">
            <a:extLst>
              <a:ext uri="{FF2B5EF4-FFF2-40B4-BE49-F238E27FC236}">
                <a16:creationId xmlns:a16="http://schemas.microsoft.com/office/drawing/2014/main" id="{E500FCF1-38F4-4607-9CD9-A208C0922D08}"/>
              </a:ext>
            </a:extLst>
          </p:cNvPr>
          <p:cNvSpPr txBox="1">
            <a:spLocks/>
          </p:cNvSpPr>
          <p:nvPr/>
        </p:nvSpPr>
        <p:spPr>
          <a:xfrm>
            <a:off x="676274" y="2642808"/>
            <a:ext cx="10753725" cy="574167"/>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800" dirty="0"/>
              <a:t>Increasing blood pressure won’t increase your sodium intake!</a:t>
            </a:r>
          </a:p>
        </p:txBody>
      </p:sp>
    </p:spTree>
    <p:extLst>
      <p:ext uri="{BB962C8B-B14F-4D97-AF65-F5344CB8AC3E}">
        <p14:creationId xmlns:p14="http://schemas.microsoft.com/office/powerpoint/2010/main" val="134342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low pressure device">
            <a:extLst>
              <a:ext uri="{FF2B5EF4-FFF2-40B4-BE49-F238E27FC236}">
                <a16:creationId xmlns:a16="http://schemas.microsoft.com/office/drawing/2014/main" id="{35699DDC-C1CE-4FFF-A5B2-D00BD8A10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176" y="3512634"/>
            <a:ext cx="2896824" cy="3345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861A27-9879-45AF-854F-D88647F5CD5C}"/>
              </a:ext>
            </a:extLst>
          </p:cNvPr>
          <p:cNvSpPr>
            <a:spLocks noGrp="1"/>
          </p:cNvSpPr>
          <p:nvPr>
            <p:ph type="title"/>
          </p:nvPr>
        </p:nvSpPr>
        <p:spPr/>
        <p:txBody>
          <a:bodyPr/>
          <a:lstStyle/>
          <a:p>
            <a:r>
              <a:rPr lang="en-US" i="1" dirty="0"/>
              <a:t>“Data Are Dumb” </a:t>
            </a:r>
            <a:r>
              <a:rPr lang="en-US" dirty="0"/>
              <a:t>– </a:t>
            </a:r>
            <a:r>
              <a:rPr lang="en-US" sz="4000" dirty="0"/>
              <a:t>Judea Pearl</a:t>
            </a:r>
            <a:endParaRPr lang="en-US" dirty="0"/>
          </a:p>
        </p:txBody>
      </p:sp>
      <p:sp>
        <p:nvSpPr>
          <p:cNvPr id="3" name="Content Placeholder 2">
            <a:extLst>
              <a:ext uri="{FF2B5EF4-FFF2-40B4-BE49-F238E27FC236}">
                <a16:creationId xmlns:a16="http://schemas.microsoft.com/office/drawing/2014/main" id="{E14C873F-84EC-4451-AD5D-8ED721982EB8}"/>
              </a:ext>
            </a:extLst>
          </p:cNvPr>
          <p:cNvSpPr>
            <a:spLocks noGrp="1"/>
          </p:cNvSpPr>
          <p:nvPr>
            <p:ph idx="1"/>
          </p:nvPr>
        </p:nvSpPr>
        <p:spPr>
          <a:xfrm>
            <a:off x="676274" y="2011681"/>
            <a:ext cx="10753725" cy="521970"/>
          </a:xfrm>
        </p:spPr>
        <p:txBody>
          <a:bodyPr>
            <a:normAutofit/>
          </a:bodyPr>
          <a:lstStyle/>
          <a:p>
            <a:r>
              <a:rPr lang="en-US" sz="2800" dirty="0"/>
              <a:t>Data can only show patterns of association.</a:t>
            </a:r>
          </a:p>
        </p:txBody>
      </p:sp>
      <p:pic>
        <p:nvPicPr>
          <p:cNvPr id="6" name="Picture 5">
            <a:extLst>
              <a:ext uri="{FF2B5EF4-FFF2-40B4-BE49-F238E27FC236}">
                <a16:creationId xmlns:a16="http://schemas.microsoft.com/office/drawing/2014/main" id="{25B54FAC-5A3E-4193-A204-2904FFEF343B}"/>
              </a:ext>
            </a:extLst>
          </p:cNvPr>
          <p:cNvPicPr>
            <a:picLocks noChangeAspect="1"/>
          </p:cNvPicPr>
          <p:nvPr/>
        </p:nvPicPr>
        <p:blipFill>
          <a:blip r:embed="rId4"/>
          <a:stretch>
            <a:fillRect/>
          </a:stretch>
        </p:blipFill>
        <p:spPr>
          <a:xfrm>
            <a:off x="1227921" y="3190876"/>
            <a:ext cx="3667124" cy="3667124"/>
          </a:xfrm>
          <a:prstGeom prst="rect">
            <a:avLst/>
          </a:prstGeom>
        </p:spPr>
      </p:pic>
      <p:pic>
        <p:nvPicPr>
          <p:cNvPr id="8" name="Picture 7">
            <a:extLst>
              <a:ext uri="{FF2B5EF4-FFF2-40B4-BE49-F238E27FC236}">
                <a16:creationId xmlns:a16="http://schemas.microsoft.com/office/drawing/2014/main" id="{DF2AF4D4-BCCE-4EB6-AAEF-9A4F1CC73D57}"/>
              </a:ext>
            </a:extLst>
          </p:cNvPr>
          <p:cNvPicPr>
            <a:picLocks noChangeAspect="1"/>
          </p:cNvPicPr>
          <p:nvPr/>
        </p:nvPicPr>
        <p:blipFill>
          <a:blip r:embed="rId5"/>
          <a:stretch>
            <a:fillRect/>
          </a:stretch>
        </p:blipFill>
        <p:spPr>
          <a:xfrm>
            <a:off x="4895045" y="3190876"/>
            <a:ext cx="3667124" cy="3667124"/>
          </a:xfrm>
          <a:prstGeom prst="rect">
            <a:avLst/>
          </a:prstGeom>
        </p:spPr>
      </p:pic>
      <p:sp>
        <p:nvSpPr>
          <p:cNvPr id="7" name="Content Placeholder 2">
            <a:extLst>
              <a:ext uri="{FF2B5EF4-FFF2-40B4-BE49-F238E27FC236}">
                <a16:creationId xmlns:a16="http://schemas.microsoft.com/office/drawing/2014/main" id="{325863FF-C19D-414C-9CE0-AD5E1B94FF01}"/>
              </a:ext>
            </a:extLst>
          </p:cNvPr>
          <p:cNvSpPr txBox="1">
            <a:spLocks/>
          </p:cNvSpPr>
          <p:nvPr/>
        </p:nvSpPr>
        <p:spPr>
          <a:xfrm>
            <a:off x="676274" y="2642808"/>
            <a:ext cx="10753725" cy="574167"/>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800" dirty="0"/>
              <a:t>Increasing blood pressure won’t increase your sodium intake!</a:t>
            </a:r>
          </a:p>
        </p:txBody>
      </p:sp>
      <p:sp>
        <p:nvSpPr>
          <p:cNvPr id="4" name="Speech Bubble: Rectangle with Corners Rounded 3">
            <a:extLst>
              <a:ext uri="{FF2B5EF4-FFF2-40B4-BE49-F238E27FC236}">
                <a16:creationId xmlns:a16="http://schemas.microsoft.com/office/drawing/2014/main" id="{69D64219-DF79-45E4-97CF-319DCCD6CDF4}"/>
              </a:ext>
            </a:extLst>
          </p:cNvPr>
          <p:cNvSpPr/>
          <p:nvPr/>
        </p:nvSpPr>
        <p:spPr>
          <a:xfrm>
            <a:off x="8535097" y="47395"/>
            <a:ext cx="2980629" cy="2486256"/>
          </a:xfrm>
          <a:prstGeom prst="wedgeRoundRectCallout">
            <a:avLst>
              <a:gd name="adj1" fmla="val 31900"/>
              <a:gd name="adj2" fmla="val 8290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lumMod val="75000"/>
                  </a:schemeClr>
                </a:solidFill>
              </a:rPr>
              <a:t>Fun Fact</a:t>
            </a:r>
            <a:r>
              <a:rPr lang="en-US" sz="2400" dirty="0">
                <a:solidFill>
                  <a:schemeClr val="tx2">
                    <a:lumMod val="75000"/>
                  </a:schemeClr>
                </a:solidFill>
              </a:rPr>
              <a:t>: </a:t>
            </a:r>
            <a:br>
              <a:rPr lang="en-US" sz="2400" dirty="0">
                <a:solidFill>
                  <a:schemeClr val="tx2">
                    <a:lumMod val="75000"/>
                  </a:schemeClr>
                </a:solidFill>
              </a:rPr>
            </a:br>
            <a:endParaRPr lang="en-US" sz="2400" dirty="0">
              <a:solidFill>
                <a:schemeClr val="tx2">
                  <a:lumMod val="75000"/>
                </a:schemeClr>
              </a:solidFill>
            </a:endParaRPr>
          </a:p>
          <a:p>
            <a:r>
              <a:rPr lang="en-US" sz="2400" dirty="0">
                <a:solidFill>
                  <a:schemeClr val="tx2">
                    <a:lumMod val="75000"/>
                  </a:schemeClr>
                </a:solidFill>
              </a:rPr>
              <a:t>This is called </a:t>
            </a:r>
            <a:r>
              <a:rPr lang="en-US" sz="2400" i="1" dirty="0">
                <a:solidFill>
                  <a:schemeClr val="tx2">
                    <a:lumMod val="75000"/>
                  </a:schemeClr>
                </a:solidFill>
              </a:rPr>
              <a:t>sphygmomanometer</a:t>
            </a:r>
          </a:p>
        </p:txBody>
      </p:sp>
    </p:spTree>
    <p:extLst>
      <p:ext uri="{BB962C8B-B14F-4D97-AF65-F5344CB8AC3E}">
        <p14:creationId xmlns:p14="http://schemas.microsoft.com/office/powerpoint/2010/main" val="427751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777F-7302-4795-9B7F-0FE7B1A7314F}"/>
              </a:ext>
            </a:extLst>
          </p:cNvPr>
          <p:cNvSpPr>
            <a:spLocks noGrp="1"/>
          </p:cNvSpPr>
          <p:nvPr>
            <p:ph type="title"/>
          </p:nvPr>
        </p:nvSpPr>
        <p:spPr/>
        <p:txBody>
          <a:bodyPr/>
          <a:lstStyle/>
          <a:p>
            <a:r>
              <a:rPr lang="en-US" dirty="0"/>
              <a:t>Randomized Control Trial</a:t>
            </a:r>
          </a:p>
        </p:txBody>
      </p:sp>
      <p:sp>
        <p:nvSpPr>
          <p:cNvPr id="3" name="Content Placeholder 2">
            <a:extLst>
              <a:ext uri="{FF2B5EF4-FFF2-40B4-BE49-F238E27FC236}">
                <a16:creationId xmlns:a16="http://schemas.microsoft.com/office/drawing/2014/main" id="{B5AC010D-25BF-4F84-86D6-6FBC416D6785}"/>
              </a:ext>
            </a:extLst>
          </p:cNvPr>
          <p:cNvSpPr>
            <a:spLocks noGrp="1"/>
          </p:cNvSpPr>
          <p:nvPr>
            <p:ph idx="1"/>
          </p:nvPr>
        </p:nvSpPr>
        <p:spPr>
          <a:xfrm>
            <a:off x="676656" y="2011680"/>
            <a:ext cx="10753725" cy="4346787"/>
          </a:xfrm>
        </p:spPr>
        <p:txBody>
          <a:bodyPr>
            <a:noAutofit/>
          </a:bodyPr>
          <a:lstStyle/>
          <a:p>
            <a:pPr marL="0" indent="0">
              <a:buNone/>
            </a:pPr>
            <a:r>
              <a:rPr lang="en-US" sz="2800" dirty="0"/>
              <a:t>The gold standard for concluding a </a:t>
            </a:r>
            <a:r>
              <a:rPr lang="en-US" sz="2800" i="1" dirty="0"/>
              <a:t>causal</a:t>
            </a:r>
            <a:r>
              <a:rPr lang="en-US" sz="2800" dirty="0"/>
              <a:t> effect.</a:t>
            </a:r>
          </a:p>
          <a:p>
            <a:pPr marL="0" indent="0">
              <a:buNone/>
            </a:pPr>
            <a:endParaRPr lang="en-US" dirty="0"/>
          </a:p>
          <a:p>
            <a:pPr marL="0" indent="0">
              <a:buNone/>
            </a:pPr>
            <a:r>
              <a:rPr lang="en-US" dirty="0"/>
              <a:t>How can we assert it was the sodium increasing blood pressure?</a:t>
            </a:r>
          </a:p>
          <a:p>
            <a:pPr marL="0" indent="0">
              <a:buNone/>
            </a:pPr>
            <a:endParaRPr lang="en-US" dirty="0"/>
          </a:p>
          <a:p>
            <a:pPr marL="0" indent="0">
              <a:buNone/>
            </a:pPr>
            <a:r>
              <a:rPr lang="en-US" sz="2800" dirty="0"/>
              <a:t>The procedure:</a:t>
            </a:r>
          </a:p>
          <a:p>
            <a:pPr>
              <a:spcBef>
                <a:spcPts val="600"/>
              </a:spcBef>
            </a:pPr>
            <a:r>
              <a:rPr lang="en-US" sz="2800" dirty="0"/>
              <a:t>Gather many people.</a:t>
            </a:r>
          </a:p>
          <a:p>
            <a:pPr>
              <a:spcBef>
                <a:spcPts val="400"/>
              </a:spcBef>
            </a:pPr>
            <a:r>
              <a:rPr lang="en-US" sz="2800" dirty="0"/>
              <a:t>A coin</a:t>
            </a:r>
            <a:r>
              <a:rPr lang="en-US" sz="2800" baseline="30000" dirty="0"/>
              <a:t> </a:t>
            </a:r>
            <a:r>
              <a:rPr lang="en-US" sz="2800" dirty="0"/>
              <a:t>is tossed to determine if a participant is in control or treatment group. Treatment group get treated. Controls are provided with placebo.</a:t>
            </a:r>
          </a:p>
          <a:p>
            <a:endParaRPr lang="en-US" dirty="0"/>
          </a:p>
          <a:p>
            <a:endParaRPr lang="en-US" dirty="0"/>
          </a:p>
        </p:txBody>
      </p:sp>
    </p:spTree>
    <p:extLst>
      <p:ext uri="{BB962C8B-B14F-4D97-AF65-F5344CB8AC3E}">
        <p14:creationId xmlns:p14="http://schemas.microsoft.com/office/powerpoint/2010/main" val="110721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777F-7302-4795-9B7F-0FE7B1A7314F}"/>
              </a:ext>
            </a:extLst>
          </p:cNvPr>
          <p:cNvSpPr>
            <a:spLocks noGrp="1"/>
          </p:cNvSpPr>
          <p:nvPr>
            <p:ph type="title"/>
          </p:nvPr>
        </p:nvSpPr>
        <p:spPr/>
        <p:txBody>
          <a:bodyPr/>
          <a:lstStyle/>
          <a:p>
            <a:r>
              <a:rPr lang="en-US" dirty="0"/>
              <a:t>Randomized Control Trial</a:t>
            </a:r>
          </a:p>
        </p:txBody>
      </p:sp>
      <p:sp>
        <p:nvSpPr>
          <p:cNvPr id="3" name="Content Placeholder 2">
            <a:extLst>
              <a:ext uri="{FF2B5EF4-FFF2-40B4-BE49-F238E27FC236}">
                <a16:creationId xmlns:a16="http://schemas.microsoft.com/office/drawing/2014/main" id="{B5AC010D-25BF-4F84-86D6-6FBC416D6785}"/>
              </a:ext>
            </a:extLst>
          </p:cNvPr>
          <p:cNvSpPr>
            <a:spLocks noGrp="1"/>
          </p:cNvSpPr>
          <p:nvPr>
            <p:ph idx="1"/>
          </p:nvPr>
        </p:nvSpPr>
        <p:spPr>
          <a:xfrm>
            <a:off x="676656" y="2011680"/>
            <a:ext cx="10753725" cy="4346787"/>
          </a:xfrm>
        </p:spPr>
        <p:txBody>
          <a:bodyPr>
            <a:noAutofit/>
          </a:bodyPr>
          <a:lstStyle/>
          <a:p>
            <a:pPr marL="0" indent="0">
              <a:buNone/>
            </a:pPr>
            <a:r>
              <a:rPr lang="en-US" sz="2800" dirty="0"/>
              <a:t>The gold standard for concluding a </a:t>
            </a:r>
            <a:r>
              <a:rPr lang="en-US" sz="2800" i="1" dirty="0"/>
              <a:t>causal</a:t>
            </a:r>
            <a:r>
              <a:rPr lang="en-US" sz="2800" dirty="0"/>
              <a:t> effect.</a:t>
            </a:r>
          </a:p>
          <a:p>
            <a:pPr marL="0" indent="0">
              <a:buNone/>
            </a:pPr>
            <a:endParaRPr lang="en-US" dirty="0"/>
          </a:p>
          <a:p>
            <a:r>
              <a:rPr lang="en-US" sz="2800" dirty="0"/>
              <a:t>Randomization causes no other feature to determine group assignment or to be associated with blood pressure.</a:t>
            </a:r>
          </a:p>
          <a:p>
            <a:pPr lvl="1"/>
            <a:r>
              <a:rPr lang="en-US" sz="2800" dirty="0"/>
              <a:t>For example: Being young reduces blood pressure. Randomization assures age distribution will the same in each group so, on average, age won’t account for changes in blood pressure because similar amount of young people will be in both groups. </a:t>
            </a:r>
          </a:p>
          <a:p>
            <a:r>
              <a:rPr lang="en-US" sz="2800" dirty="0"/>
              <a:t>So the change in outcome is only due to the change treatment.</a:t>
            </a:r>
          </a:p>
          <a:p>
            <a:pPr lvl="1"/>
            <a:r>
              <a:rPr lang="en-US" dirty="0"/>
              <a:t>Correlation </a:t>
            </a:r>
            <a:r>
              <a:rPr lang="en-US" i="1" dirty="0"/>
              <a:t>is</a:t>
            </a:r>
            <a:r>
              <a:rPr lang="en-US" dirty="0"/>
              <a:t> causation.</a:t>
            </a:r>
          </a:p>
          <a:p>
            <a:endParaRPr lang="en-US" dirty="0"/>
          </a:p>
        </p:txBody>
      </p:sp>
    </p:spTree>
    <p:extLst>
      <p:ext uri="{BB962C8B-B14F-4D97-AF65-F5344CB8AC3E}">
        <p14:creationId xmlns:p14="http://schemas.microsoft.com/office/powerpoint/2010/main" val="1527603787"/>
      </p:ext>
    </p:extLst>
  </p:cSld>
  <p:clrMapOvr>
    <a:masterClrMapping/>
  </p:clrMapOvr>
</p:sld>
</file>

<file path=ppt/theme/theme1.xml><?xml version="1.0" encoding="utf-8"?>
<a:theme xmlns:a="http://schemas.openxmlformats.org/drawingml/2006/main" name="Metropolita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10140</TotalTime>
  <Words>3220</Words>
  <Application>Microsoft Office PowerPoint</Application>
  <PresentationFormat>Widescreen</PresentationFormat>
  <Paragraphs>634</Paragraphs>
  <Slides>58</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Cambria Math</vt:lpstr>
      <vt:lpstr>Times New Roman</vt:lpstr>
      <vt:lpstr>Metropolitan</vt:lpstr>
      <vt:lpstr>Causal Inference 101</vt:lpstr>
      <vt:lpstr>PowerPoint Presentation</vt:lpstr>
      <vt:lpstr>Humans Are Causal Thinkers</vt:lpstr>
      <vt:lpstr>“Data Are Dumb” – Judea Pearl</vt:lpstr>
      <vt:lpstr>“Data Are Dumb” – Judea Pearl</vt:lpstr>
      <vt:lpstr>“Data Are Dumb” – Judea Pearl</vt:lpstr>
      <vt:lpstr>“Data Are Dumb” – Judea Pearl</vt:lpstr>
      <vt:lpstr>Randomized Control Trial</vt:lpstr>
      <vt:lpstr>Randomized Control Trial</vt:lpstr>
      <vt:lpstr>Randomized Control Trial</vt:lpstr>
      <vt:lpstr>Causal Effect from Observed Datasets</vt:lpstr>
      <vt:lpstr>Two Schools of Causal Inference</vt:lpstr>
      <vt:lpstr>Two Schools of Causal Inference</vt:lpstr>
      <vt:lpstr>Two Schools of Causal Inference</vt:lpstr>
      <vt:lpstr>Two Schools of Causal Inference</vt:lpstr>
      <vt:lpstr>Counterfactuals</vt:lpstr>
      <vt:lpstr>Rubin’s Causal Model - Notation</vt:lpstr>
      <vt:lpstr>Defining Effect</vt:lpstr>
      <vt:lpstr>The Fundamental Problem of Causal Inference (Holland 86’)</vt:lpstr>
      <vt:lpstr>The Fundamental Problem of Causal Inference</vt:lpstr>
      <vt:lpstr>“Effect” from Observational Data</vt:lpstr>
      <vt:lpstr>“Effect” from Observational Data</vt:lpstr>
      <vt:lpstr>“Effect” from Observational Data</vt:lpstr>
      <vt:lpstr>Identifiability of Causal Effect</vt:lpstr>
      <vt:lpstr>Positivity       (Identifiability Condition 1)</vt:lpstr>
      <vt:lpstr>Consistency      (Identifiability Condition 2)</vt:lpstr>
      <vt:lpstr>Exchangeability   (Identifiability Condition 3)</vt:lpstr>
      <vt:lpstr>Derivation of Causal Effect from Observed Conditional</vt:lpstr>
      <vt:lpstr>Randomized Control Trial - Revisited</vt:lpstr>
      <vt:lpstr>Emulating Target Trial [Hernan &amp; Robins 16’]</vt:lpstr>
      <vt:lpstr>Matching</vt:lpstr>
      <vt:lpstr>Matching (An Example)</vt:lpstr>
      <vt:lpstr>Matching (An Example)</vt:lpstr>
      <vt:lpstr>Inverse Probability Weighting</vt:lpstr>
      <vt:lpstr>Inverse Probability Weighting</vt:lpstr>
      <vt:lpstr>Inverse Probability Weighting</vt:lpstr>
      <vt:lpstr>Inverse Probability Weighting</vt:lpstr>
      <vt:lpstr>Inverse Probability Weighting</vt:lpstr>
      <vt:lpstr>Inverse Probability Weighting</vt:lpstr>
      <vt:lpstr>Inverse Probability Weighting</vt:lpstr>
      <vt:lpstr>Simpson’s Paradox</vt:lpstr>
      <vt:lpstr>Simpson’s Paradox</vt:lpstr>
      <vt:lpstr>Simpson’s Paradox</vt:lpstr>
      <vt:lpstr>Simpson’s Paradox</vt:lpstr>
      <vt:lpstr>Simpson’s Paradox</vt:lpstr>
      <vt:lpstr>Simpson’s Paradox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Simpson’s Paradox</vt:lpstr>
      <vt:lpstr>Take-Home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Causal Inference 101</dc:title>
  <dc:creator>Ehud Karavani</dc:creator>
  <cp:lastModifiedBy>Ehud Karavani</cp:lastModifiedBy>
  <cp:revision>239</cp:revision>
  <dcterms:created xsi:type="dcterms:W3CDTF">2018-10-25T13:41:15Z</dcterms:created>
  <dcterms:modified xsi:type="dcterms:W3CDTF">2019-01-18T14:41:51Z</dcterms:modified>
</cp:coreProperties>
</file>